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3449300" cy="7562850"/>
  <p:notesSz cx="134493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>
      <p:cViewPr varScale="1">
        <p:scale>
          <a:sx n="92" d="100"/>
          <a:sy n="92" d="100"/>
        </p:scale>
        <p:origin x="200" y="5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533" y="0"/>
            <a:ext cx="8943594" cy="756126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083547"/>
            <a:ext cx="8943051" cy="647701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94612" y="1898980"/>
            <a:ext cx="6225540" cy="24752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97939" y="5252466"/>
            <a:ext cx="5340984" cy="953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28931" y="6315278"/>
            <a:ext cx="1048512" cy="102108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038968" y="2806827"/>
            <a:ext cx="2849245" cy="3493770"/>
          </a:xfrm>
          <a:custGeom>
            <a:avLst/>
            <a:gdLst/>
            <a:ahLst/>
            <a:cxnLst/>
            <a:rect l="l" t="t" r="r" b="b"/>
            <a:pathLst>
              <a:path w="2849245" h="3493770">
                <a:moveTo>
                  <a:pt x="2564256" y="0"/>
                </a:moveTo>
                <a:lnTo>
                  <a:pt x="284860" y="0"/>
                </a:lnTo>
                <a:lnTo>
                  <a:pt x="238648" y="3727"/>
                </a:lnTo>
                <a:lnTo>
                  <a:pt x="194811" y="14519"/>
                </a:lnTo>
                <a:lnTo>
                  <a:pt x="153938" y="31790"/>
                </a:lnTo>
                <a:lnTo>
                  <a:pt x="116613" y="54953"/>
                </a:lnTo>
                <a:lnTo>
                  <a:pt x="83423" y="83423"/>
                </a:lnTo>
                <a:lnTo>
                  <a:pt x="54953" y="116613"/>
                </a:lnTo>
                <a:lnTo>
                  <a:pt x="31790" y="153938"/>
                </a:lnTo>
                <a:lnTo>
                  <a:pt x="14519" y="194811"/>
                </a:lnTo>
                <a:lnTo>
                  <a:pt x="3727" y="238648"/>
                </a:lnTo>
                <a:lnTo>
                  <a:pt x="0" y="284861"/>
                </a:lnTo>
                <a:lnTo>
                  <a:pt x="0" y="3208274"/>
                </a:lnTo>
                <a:lnTo>
                  <a:pt x="3727" y="3254489"/>
                </a:lnTo>
                <a:lnTo>
                  <a:pt x="14519" y="3298332"/>
                </a:lnTo>
                <a:lnTo>
                  <a:pt x="31790" y="3339215"/>
                </a:lnTo>
                <a:lnTo>
                  <a:pt x="54953" y="3376552"/>
                </a:lnTo>
                <a:lnTo>
                  <a:pt x="83423" y="3409756"/>
                </a:lnTo>
                <a:lnTo>
                  <a:pt x="116613" y="3438239"/>
                </a:lnTo>
                <a:lnTo>
                  <a:pt x="153938" y="3461414"/>
                </a:lnTo>
                <a:lnTo>
                  <a:pt x="194811" y="3478694"/>
                </a:lnTo>
                <a:lnTo>
                  <a:pt x="238648" y="3489493"/>
                </a:lnTo>
                <a:lnTo>
                  <a:pt x="284860" y="3493223"/>
                </a:lnTo>
                <a:lnTo>
                  <a:pt x="2564256" y="3493223"/>
                </a:lnTo>
                <a:lnTo>
                  <a:pt x="2610473" y="3489493"/>
                </a:lnTo>
                <a:lnTo>
                  <a:pt x="2654319" y="3478694"/>
                </a:lnTo>
                <a:lnTo>
                  <a:pt x="2695207" y="3461414"/>
                </a:lnTo>
                <a:lnTo>
                  <a:pt x="2732549" y="3438239"/>
                </a:lnTo>
                <a:lnTo>
                  <a:pt x="2765758" y="3409756"/>
                </a:lnTo>
                <a:lnTo>
                  <a:pt x="2794246" y="3376552"/>
                </a:lnTo>
                <a:lnTo>
                  <a:pt x="2817427" y="3339215"/>
                </a:lnTo>
                <a:lnTo>
                  <a:pt x="2834712" y="3298332"/>
                </a:lnTo>
                <a:lnTo>
                  <a:pt x="2845513" y="3254489"/>
                </a:lnTo>
                <a:lnTo>
                  <a:pt x="2849245" y="3208274"/>
                </a:lnTo>
                <a:lnTo>
                  <a:pt x="2849245" y="284861"/>
                </a:lnTo>
                <a:lnTo>
                  <a:pt x="2845513" y="238648"/>
                </a:lnTo>
                <a:lnTo>
                  <a:pt x="2834712" y="194811"/>
                </a:lnTo>
                <a:lnTo>
                  <a:pt x="2817427" y="153938"/>
                </a:lnTo>
                <a:lnTo>
                  <a:pt x="2794246" y="116613"/>
                </a:lnTo>
                <a:lnTo>
                  <a:pt x="2765758" y="83423"/>
                </a:lnTo>
                <a:lnTo>
                  <a:pt x="2732549" y="54953"/>
                </a:lnTo>
                <a:lnTo>
                  <a:pt x="2695207" y="31790"/>
                </a:lnTo>
                <a:lnTo>
                  <a:pt x="2654319" y="14519"/>
                </a:lnTo>
                <a:lnTo>
                  <a:pt x="2610473" y="3727"/>
                </a:lnTo>
                <a:lnTo>
                  <a:pt x="2564256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2465" y="1739455"/>
            <a:ext cx="5850445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26389" y="1739455"/>
            <a:ext cx="5850445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028931" y="6315278"/>
            <a:ext cx="1048512" cy="102108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720076" y="1491742"/>
            <a:ext cx="5066030" cy="391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2465" y="1739455"/>
            <a:ext cx="1210437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72762" y="7033450"/>
            <a:ext cx="4303776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2465" y="7033450"/>
            <a:ext cx="3093339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2091669" y="7088657"/>
            <a:ext cx="188595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kto.fr/certifications/#diplome-titre-professionnel-certificat-de-qualification-professionnelle-quelles-differences-entre-ces-termes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hyperlink" Target="https://observatoire.akto.fr/branches/organisme-de-formation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hyperlink" Target="https://www.akto.fr/" TargetMode="External"/><Relationship Id="rId7" Type="http://schemas.openxmlformats.org/officeDocument/2006/relationships/image" Target="../media/image7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francetravail.fr/candidat/en-formation/mes-aides-financieres/la-preparation-operationnelle-a.html" TargetMode="External"/><Relationship Id="rId5" Type="http://schemas.openxmlformats.org/officeDocument/2006/relationships/hyperlink" Target="https://www.akto.fr/recruter-alternance/recruter-en-alternance/le-tutorat/" TargetMode="External"/><Relationship Id="rId10" Type="http://schemas.openxmlformats.org/officeDocument/2006/relationships/image" Target="../media/image5.png"/><Relationship Id="rId4" Type="http://schemas.openxmlformats.org/officeDocument/2006/relationships/hyperlink" Target="https://www.akto.fr/recruter-alternance/contrat-professionnalisation/" TargetMode="External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marR="214629">
              <a:lnSpc>
                <a:spcPct val="90000"/>
              </a:lnSpc>
              <a:spcBef>
                <a:spcPts val="675"/>
              </a:spcBef>
            </a:pPr>
            <a:r>
              <a:rPr sz="4800" dirty="0">
                <a:solidFill>
                  <a:srgbClr val="FFFFFF"/>
                </a:solidFill>
                <a:latin typeface="Calibri Light"/>
                <a:cs typeface="Calibri Light"/>
              </a:rPr>
              <a:t>Le</a:t>
            </a:r>
            <a:r>
              <a:rPr sz="4800" spc="-14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800" dirty="0">
                <a:solidFill>
                  <a:srgbClr val="FFFFFF"/>
                </a:solidFill>
                <a:latin typeface="Calibri Light"/>
                <a:cs typeface="Calibri Light"/>
              </a:rPr>
              <a:t>CQP</a:t>
            </a:r>
            <a:r>
              <a:rPr sz="4800" spc="-15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800" spc="-10" dirty="0">
                <a:solidFill>
                  <a:srgbClr val="FFFFFF"/>
                </a:solidFill>
                <a:latin typeface="Calibri Light"/>
                <a:cs typeface="Calibri Light"/>
              </a:rPr>
              <a:t>Gestionnaire</a:t>
            </a:r>
            <a:r>
              <a:rPr sz="4800" spc="-114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800" spc="-25" dirty="0">
                <a:solidFill>
                  <a:srgbClr val="FFFFFF"/>
                </a:solidFill>
                <a:latin typeface="Calibri Light"/>
                <a:cs typeface="Calibri Light"/>
              </a:rPr>
              <a:t>des </a:t>
            </a:r>
            <a:r>
              <a:rPr sz="4800" dirty="0">
                <a:solidFill>
                  <a:srgbClr val="FFFFFF"/>
                </a:solidFill>
                <a:latin typeface="Calibri Light"/>
                <a:cs typeface="Calibri Light"/>
              </a:rPr>
              <a:t>dispositifs</a:t>
            </a:r>
            <a:r>
              <a:rPr sz="4800" spc="-14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800" dirty="0">
                <a:solidFill>
                  <a:srgbClr val="FFFFFF"/>
                </a:solidFill>
                <a:latin typeface="Calibri Light"/>
                <a:cs typeface="Calibri Light"/>
              </a:rPr>
              <a:t>de</a:t>
            </a:r>
            <a:r>
              <a:rPr sz="4800" spc="-16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800" spc="-10" dirty="0">
                <a:solidFill>
                  <a:srgbClr val="FFFFFF"/>
                </a:solidFill>
                <a:latin typeface="Calibri Light"/>
                <a:cs typeface="Calibri Light"/>
              </a:rPr>
              <a:t>formation (GDF)</a:t>
            </a:r>
            <a:endParaRPr sz="4800">
              <a:latin typeface="Calibri Light"/>
              <a:cs typeface="Calibri Light"/>
            </a:endParaRPr>
          </a:p>
          <a:p>
            <a:pPr marL="12700">
              <a:lnSpc>
                <a:spcPts val="3155"/>
              </a:lnSpc>
            </a:pPr>
            <a:r>
              <a:rPr sz="2800" i="1" dirty="0">
                <a:solidFill>
                  <a:srgbClr val="FFFFFF"/>
                </a:solidFill>
                <a:latin typeface="Calibri Light"/>
                <a:cs typeface="Calibri Light"/>
              </a:rPr>
              <a:t>(anciennement</a:t>
            </a:r>
            <a:r>
              <a:rPr sz="2800" i="1" spc="-6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800" i="1" dirty="0">
                <a:solidFill>
                  <a:srgbClr val="FFFFFF"/>
                </a:solidFill>
                <a:latin typeface="Calibri Light"/>
                <a:cs typeface="Calibri Light"/>
              </a:rPr>
              <a:t>CQP</a:t>
            </a:r>
            <a:r>
              <a:rPr sz="2800" i="1" spc="-9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800" i="1" spc="-10" dirty="0">
                <a:solidFill>
                  <a:srgbClr val="FFFFFF"/>
                </a:solidFill>
                <a:latin typeface="Calibri Light"/>
                <a:cs typeface="Calibri Light"/>
              </a:rPr>
              <a:t>Assistant</a:t>
            </a:r>
            <a:r>
              <a:rPr sz="2800" i="1" spc="-7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800" i="1" dirty="0">
                <a:solidFill>
                  <a:srgbClr val="FFFFFF"/>
                </a:solidFill>
                <a:latin typeface="Calibri Light"/>
                <a:cs typeface="Calibri Light"/>
              </a:rPr>
              <a:t>de</a:t>
            </a:r>
            <a:r>
              <a:rPr sz="2800" i="1" spc="-10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800" i="1" spc="-10" dirty="0">
                <a:solidFill>
                  <a:srgbClr val="FFFFFF"/>
                </a:solidFill>
                <a:latin typeface="Calibri Light"/>
                <a:cs typeface="Calibri Light"/>
              </a:rPr>
              <a:t>formation)</a:t>
            </a:r>
            <a:endParaRPr sz="28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5"/>
              </a:spcBef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Une</a:t>
            </a:r>
            <a:r>
              <a:rPr sz="32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reconnaissance</a:t>
            </a:r>
            <a:r>
              <a:rPr sz="3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officielle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vos</a:t>
            </a:r>
            <a:r>
              <a:rPr sz="3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compétences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56130" y="1463877"/>
            <a:ext cx="3471489" cy="334543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F375E7AE-B9E1-E70C-66DB-0BB03FCD3E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0650" y="5662914"/>
            <a:ext cx="4362450" cy="175979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9086" y="1513078"/>
            <a:ext cx="532384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Qu’est-</a:t>
            </a:r>
            <a:r>
              <a:rPr dirty="0"/>
              <a:t>ce</a:t>
            </a:r>
            <a:r>
              <a:rPr spc="-35" dirty="0"/>
              <a:t> </a:t>
            </a:r>
            <a:r>
              <a:rPr dirty="0"/>
              <a:t>que</a:t>
            </a:r>
            <a:r>
              <a:rPr spc="-25" dirty="0"/>
              <a:t> </a:t>
            </a:r>
            <a:r>
              <a:rPr dirty="0"/>
              <a:t>le</a:t>
            </a:r>
            <a:r>
              <a:rPr spc="-35" dirty="0"/>
              <a:t> </a:t>
            </a:r>
            <a:r>
              <a:rPr b="1" spc="-10" dirty="0">
                <a:solidFill>
                  <a:srgbClr val="001F5F"/>
                </a:solidFill>
                <a:latin typeface="Calibri"/>
                <a:cs typeface="Calibri"/>
              </a:rPr>
              <a:t>Certificat </a:t>
            </a: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de</a:t>
            </a:r>
            <a:r>
              <a:rPr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libri"/>
                <a:cs typeface="Calibri"/>
              </a:rPr>
              <a:t>Qualification Professionnelle</a:t>
            </a:r>
            <a:r>
              <a:rPr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(CQP)</a:t>
            </a:r>
            <a:r>
              <a:rPr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libri"/>
                <a:cs typeface="Calibri"/>
              </a:rPr>
              <a:t>Gestionnaire</a:t>
            </a:r>
            <a:r>
              <a:rPr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spc="-25" dirty="0">
                <a:solidFill>
                  <a:srgbClr val="001F5F"/>
                </a:solidFill>
                <a:latin typeface="Calibri"/>
                <a:cs typeface="Calibri"/>
              </a:rPr>
              <a:t>des </a:t>
            </a: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dispositifs</a:t>
            </a:r>
            <a:r>
              <a:rPr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de</a:t>
            </a:r>
            <a:r>
              <a:rPr b="1" spc="-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formation</a:t>
            </a:r>
            <a:r>
              <a:rPr b="1" spc="-1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spc="-50" dirty="0">
                <a:solidFill>
                  <a:srgbClr val="001F5F"/>
                </a:solidFill>
                <a:latin typeface="Calibri"/>
                <a:cs typeface="Calibri"/>
              </a:rPr>
              <a:t>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24245" y="291807"/>
            <a:ext cx="974914" cy="93907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68502" y="3721354"/>
            <a:ext cx="49669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Clr>
                <a:srgbClr val="1F3863"/>
              </a:buClr>
              <a:buFont typeface="Wingdings"/>
              <a:buChar char=""/>
              <a:tabLst>
                <a:tab pos="299085" algn="l"/>
                <a:tab pos="718185" algn="l"/>
                <a:tab pos="1320165" algn="l"/>
                <a:tab pos="1646555" algn="l"/>
                <a:tab pos="3045460" algn="l"/>
                <a:tab pos="3580765" algn="l"/>
                <a:tab pos="4719320" algn="l"/>
              </a:tabLst>
            </a:pP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Le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CQP</a:t>
            </a:r>
            <a:r>
              <a:rPr sz="1800" dirty="0">
                <a:solidFill>
                  <a:srgbClr val="0462C1"/>
                </a:solidFill>
                <a:latin typeface="Calibri"/>
                <a:cs typeface="Calibri"/>
              </a:rPr>
              <a:t>	</a:t>
            </a:r>
            <a:r>
              <a:rPr sz="1800" spc="-50" dirty="0">
                <a:solidFill>
                  <a:srgbClr val="313131"/>
                </a:solidFill>
                <a:latin typeface="Calibri"/>
                <a:cs typeface="Calibri"/>
              </a:rPr>
              <a:t>«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Gestionnaire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des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dispositifs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de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5014" y="3995673"/>
            <a:ext cx="468249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formation</a:t>
            </a:r>
            <a:r>
              <a:rPr sz="1800" spc="6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»</a:t>
            </a:r>
            <a:r>
              <a:rPr sz="1800" spc="6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est</a:t>
            </a:r>
            <a:r>
              <a:rPr sz="1800" spc="6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une</a:t>
            </a:r>
            <a:r>
              <a:rPr sz="1800" spc="6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certification</a:t>
            </a:r>
            <a:r>
              <a:rPr sz="1800" b="1" spc="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professionnelle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,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créée</a:t>
            </a:r>
            <a:r>
              <a:rPr sz="1800" spc="80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et</a:t>
            </a:r>
            <a:r>
              <a:rPr sz="1800" spc="8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reconnue</a:t>
            </a:r>
            <a:r>
              <a:rPr sz="1800" spc="8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par</a:t>
            </a:r>
            <a:r>
              <a:rPr sz="1800" spc="8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la</a:t>
            </a:r>
            <a:r>
              <a:rPr sz="1800" spc="80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branche</a:t>
            </a:r>
            <a:r>
              <a:rPr sz="1800" spc="8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professionnelle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des</a:t>
            </a:r>
            <a:r>
              <a:rPr sz="1800" spc="-20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Organismes</a:t>
            </a:r>
            <a:r>
              <a:rPr sz="18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8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de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 formation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8502" y="4895215"/>
            <a:ext cx="49676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Clr>
                <a:srgbClr val="1F3863"/>
              </a:buClr>
              <a:buFont typeface="Wingdings"/>
              <a:buChar char=""/>
              <a:tabLst>
                <a:tab pos="299085" algn="l"/>
                <a:tab pos="876300" algn="l"/>
                <a:tab pos="1814195" algn="l"/>
                <a:tab pos="2297430" algn="l"/>
                <a:tab pos="3193415" algn="l"/>
                <a:tab pos="3703954" algn="l"/>
              </a:tabLst>
            </a:pPr>
            <a:r>
              <a:rPr sz="1800" spc="-20" dirty="0">
                <a:solidFill>
                  <a:srgbClr val="313131"/>
                </a:solidFill>
                <a:latin typeface="Calibri"/>
                <a:cs typeface="Calibri"/>
              </a:rPr>
              <a:t>Elle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permet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de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valider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1800" b="1" spc="-25" dirty="0">
                <a:solidFill>
                  <a:srgbClr val="001F5F"/>
                </a:solidFill>
                <a:latin typeface="Calibri"/>
                <a:cs typeface="Calibri"/>
              </a:rPr>
              <a:t>les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1800" b="1" spc="-10" dirty="0">
                <a:solidFill>
                  <a:srgbClr val="001F5F"/>
                </a:solidFill>
                <a:latin typeface="Calibri"/>
                <a:cs typeface="Calibri"/>
              </a:rPr>
              <a:t>compétences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5014" y="5169534"/>
            <a:ext cx="46812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professionnelles</a:t>
            </a:r>
            <a:r>
              <a:rPr sz="1800" b="1" spc="3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du</a:t>
            </a:r>
            <a:r>
              <a:rPr sz="1800" b="1" spc="3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métier</a:t>
            </a:r>
            <a:r>
              <a:rPr sz="1800" b="1" spc="3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de</a:t>
            </a:r>
            <a:r>
              <a:rPr sz="1800" spc="29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Gestionnaire</a:t>
            </a:r>
            <a:r>
              <a:rPr sz="1800" spc="30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des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57222" y="5443855"/>
            <a:ext cx="35782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4135" marR="5080" indent="-52069">
              <a:lnSpc>
                <a:spcPct val="100000"/>
              </a:lnSpc>
              <a:spcBef>
                <a:spcPts val="100"/>
              </a:spcBef>
              <a:tabLst>
                <a:tab pos="421005" algn="l"/>
                <a:tab pos="1518285" algn="l"/>
                <a:tab pos="2378075" algn="l"/>
                <a:tab pos="2780030" algn="l"/>
                <a:tab pos="3330575" algn="l"/>
              </a:tabLst>
            </a:pP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de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formation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exigées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au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20" dirty="0">
                <a:solidFill>
                  <a:srgbClr val="313131"/>
                </a:solidFill>
                <a:latin typeface="Calibri"/>
                <a:cs typeface="Calibri"/>
              </a:rPr>
              <a:t>sein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de des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5014" y="5443855"/>
            <a:ext cx="102489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dispositifs 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l’ensemble 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favorisant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25801" y="5992495"/>
            <a:ext cx="44830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ainsi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86605" y="5992495"/>
            <a:ext cx="6267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2755" algn="l"/>
              </a:tabLst>
            </a:pP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et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la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86050" y="5718175"/>
            <a:ext cx="30492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  <a:tabLst>
                <a:tab pos="1197610" algn="l"/>
                <a:tab pos="1584960" algn="l"/>
                <a:tab pos="2207895" algn="l"/>
              </a:tabLst>
            </a:pP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entreprises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25" dirty="0">
                <a:solidFill>
                  <a:srgbClr val="313131"/>
                </a:solidFill>
                <a:latin typeface="Calibri"/>
                <a:cs typeface="Calibri"/>
              </a:rPr>
              <a:t>de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cette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branche,</a:t>
            </a:r>
            <a:endParaRPr sz="18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tabLst>
                <a:tab pos="2040255" algn="l"/>
              </a:tabLst>
            </a:pP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l’insertion</a:t>
            </a:r>
            <a:r>
              <a:rPr sz="1800" dirty="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mobilité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55014" y="6266789"/>
            <a:ext cx="15938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313131"/>
                </a:solidFill>
                <a:latin typeface="Calibri"/>
                <a:cs typeface="Calibri"/>
              </a:rPr>
              <a:t>professionnelles.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30643" y="1511300"/>
            <a:ext cx="49618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Quels</a:t>
            </a:r>
            <a:r>
              <a:rPr sz="2400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libri"/>
                <a:cs typeface="Calibri"/>
              </a:rPr>
              <a:t>avantages</a:t>
            </a:r>
            <a:r>
              <a:rPr sz="2400" b="1" spc="-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pour</a:t>
            </a:r>
            <a:r>
              <a:rPr sz="24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les</a:t>
            </a:r>
            <a:r>
              <a:rPr sz="24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titulaires</a:t>
            </a:r>
            <a:r>
              <a:rPr sz="24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de</a:t>
            </a:r>
            <a:r>
              <a:rPr sz="24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221F1F"/>
                </a:solidFill>
                <a:latin typeface="Calibri"/>
                <a:cs typeface="Calibri"/>
              </a:rPr>
              <a:t>la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certification</a:t>
            </a:r>
            <a:r>
              <a:rPr sz="2400" spc="-1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?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15" name="object 1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892809" y="2815935"/>
            <a:ext cx="727109" cy="727109"/>
          </a:xfrm>
          <a:prstGeom prst="rect">
            <a:avLst/>
          </a:prstGeom>
        </p:spPr>
      </p:pic>
      <p:sp>
        <p:nvSpPr>
          <p:cNvPr id="16" name="object 16"/>
          <p:cNvSpPr/>
          <p:nvPr/>
        </p:nvSpPr>
        <p:spPr>
          <a:xfrm>
            <a:off x="6853301" y="2806827"/>
            <a:ext cx="2275840" cy="3493770"/>
          </a:xfrm>
          <a:custGeom>
            <a:avLst/>
            <a:gdLst/>
            <a:ahLst/>
            <a:cxnLst/>
            <a:rect l="l" t="t" r="r" b="b"/>
            <a:pathLst>
              <a:path w="2275840" h="3493770">
                <a:moveTo>
                  <a:pt x="2047875" y="0"/>
                </a:moveTo>
                <a:lnTo>
                  <a:pt x="227583" y="0"/>
                </a:lnTo>
                <a:lnTo>
                  <a:pt x="181706" y="4621"/>
                </a:lnTo>
                <a:lnTo>
                  <a:pt x="138981" y="17877"/>
                </a:lnTo>
                <a:lnTo>
                  <a:pt x="100322" y="38850"/>
                </a:lnTo>
                <a:lnTo>
                  <a:pt x="66643" y="66627"/>
                </a:lnTo>
                <a:lnTo>
                  <a:pt x="38857" y="100291"/>
                </a:lnTo>
                <a:lnTo>
                  <a:pt x="17879" y="138928"/>
                </a:lnTo>
                <a:lnTo>
                  <a:pt x="4622" y="181621"/>
                </a:lnTo>
                <a:lnTo>
                  <a:pt x="0" y="227457"/>
                </a:lnTo>
                <a:lnTo>
                  <a:pt x="0" y="3265678"/>
                </a:lnTo>
                <a:lnTo>
                  <a:pt x="4622" y="3311553"/>
                </a:lnTo>
                <a:lnTo>
                  <a:pt x="17879" y="3354274"/>
                </a:lnTo>
                <a:lnTo>
                  <a:pt x="38857" y="3392927"/>
                </a:lnTo>
                <a:lnTo>
                  <a:pt x="66643" y="3426599"/>
                </a:lnTo>
                <a:lnTo>
                  <a:pt x="100322" y="3454378"/>
                </a:lnTo>
                <a:lnTo>
                  <a:pt x="138981" y="3475350"/>
                </a:lnTo>
                <a:lnTo>
                  <a:pt x="181706" y="3488603"/>
                </a:lnTo>
                <a:lnTo>
                  <a:pt x="227583" y="3493223"/>
                </a:lnTo>
                <a:lnTo>
                  <a:pt x="2047875" y="3493223"/>
                </a:lnTo>
                <a:lnTo>
                  <a:pt x="2093752" y="3488603"/>
                </a:lnTo>
                <a:lnTo>
                  <a:pt x="2136477" y="3475350"/>
                </a:lnTo>
                <a:lnTo>
                  <a:pt x="2175136" y="3454378"/>
                </a:lnTo>
                <a:lnTo>
                  <a:pt x="2208815" y="3426599"/>
                </a:lnTo>
                <a:lnTo>
                  <a:pt x="2236601" y="3392927"/>
                </a:lnTo>
                <a:lnTo>
                  <a:pt x="2257579" y="3354274"/>
                </a:lnTo>
                <a:lnTo>
                  <a:pt x="2270836" y="3311553"/>
                </a:lnTo>
                <a:lnTo>
                  <a:pt x="2275458" y="3265678"/>
                </a:lnTo>
                <a:lnTo>
                  <a:pt x="2275458" y="227457"/>
                </a:lnTo>
                <a:lnTo>
                  <a:pt x="2270836" y="181621"/>
                </a:lnTo>
                <a:lnTo>
                  <a:pt x="2257579" y="138928"/>
                </a:lnTo>
                <a:lnTo>
                  <a:pt x="2236601" y="100291"/>
                </a:lnTo>
                <a:lnTo>
                  <a:pt x="2208815" y="66627"/>
                </a:lnTo>
                <a:lnTo>
                  <a:pt x="2175136" y="38850"/>
                </a:lnTo>
                <a:lnTo>
                  <a:pt x="2136477" y="17877"/>
                </a:lnTo>
                <a:lnTo>
                  <a:pt x="2093752" y="4621"/>
                </a:lnTo>
                <a:lnTo>
                  <a:pt x="2047875" y="0"/>
                </a:lnTo>
                <a:close/>
              </a:path>
            </a:pathLst>
          </a:custGeom>
          <a:solidFill>
            <a:srgbClr val="2E54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986396" y="3199841"/>
            <a:ext cx="2009775" cy="265747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217170" marR="209550" indent="62230" algn="just">
              <a:lnSpc>
                <a:spcPct val="91400"/>
              </a:lnSpc>
              <a:spcBef>
                <a:spcPts val="280"/>
              </a:spcBef>
            </a:pP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L’obtention</a:t>
            </a:r>
            <a:r>
              <a:rPr sz="17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la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certification</a:t>
            </a:r>
            <a:r>
              <a:rPr sz="17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vous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permet</a:t>
            </a:r>
            <a:r>
              <a:rPr sz="17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d’enrichir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votre</a:t>
            </a:r>
            <a:r>
              <a:rPr sz="17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CV</a:t>
            </a:r>
            <a:r>
              <a:rPr sz="17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avec</a:t>
            </a:r>
            <a:r>
              <a:rPr sz="17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5" dirty="0">
                <a:solidFill>
                  <a:srgbClr val="FFFFFF"/>
                </a:solidFill>
                <a:latin typeface="Calibri"/>
                <a:cs typeface="Calibri"/>
              </a:rPr>
              <a:t>une</a:t>
            </a:r>
            <a:endParaRPr sz="1700">
              <a:latin typeface="Calibri"/>
              <a:cs typeface="Calibri"/>
            </a:endParaRPr>
          </a:p>
          <a:p>
            <a:pPr marL="12700" marR="5080" indent="3175" algn="ctr">
              <a:lnSpc>
                <a:spcPct val="91600"/>
              </a:lnSpc>
              <a:spcBef>
                <a:spcPts val="5"/>
              </a:spcBef>
            </a:pP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certification</a:t>
            </a:r>
            <a:r>
              <a:rPr sz="1700" b="1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spc="-10" dirty="0">
                <a:solidFill>
                  <a:srgbClr val="FFFFFF"/>
                </a:solidFill>
                <a:latin typeface="Calibri"/>
                <a:cs typeface="Calibri"/>
              </a:rPr>
              <a:t>reconnue </a:t>
            </a: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par</a:t>
            </a:r>
            <a:r>
              <a:rPr sz="17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sz="17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spc="-10" dirty="0">
                <a:solidFill>
                  <a:srgbClr val="FFFFFF"/>
                </a:solidFill>
                <a:latin typeface="Calibri"/>
                <a:cs typeface="Calibri"/>
              </a:rPr>
              <a:t>branche professionnelle</a:t>
            </a:r>
            <a:r>
              <a:rPr sz="1700" b="1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spc="-25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appréciée</a:t>
            </a:r>
            <a:r>
              <a:rPr sz="17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spc="-25" dirty="0">
                <a:solidFill>
                  <a:srgbClr val="FFFFFF"/>
                </a:solidFill>
                <a:latin typeface="Calibri"/>
                <a:cs typeface="Calibri"/>
              </a:rPr>
              <a:t>des </a:t>
            </a:r>
            <a:r>
              <a:rPr sz="1700" b="1" spc="-10" dirty="0">
                <a:solidFill>
                  <a:srgbClr val="FFFFFF"/>
                </a:solidFill>
                <a:latin typeface="Calibri"/>
                <a:cs typeface="Calibri"/>
              </a:rPr>
              <a:t>recruteurs</a:t>
            </a:r>
            <a:r>
              <a:rPr sz="17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spc="-25" dirty="0">
                <a:solidFill>
                  <a:srgbClr val="FFFFFF"/>
                </a:solidFill>
                <a:latin typeface="Calibri"/>
                <a:cs typeface="Calibri"/>
              </a:rPr>
              <a:t>des </a:t>
            </a: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entreprises</a:t>
            </a:r>
            <a:r>
              <a:rPr sz="17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du</a:t>
            </a:r>
            <a:r>
              <a:rPr sz="17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alibri"/>
                <a:cs typeface="Calibri"/>
              </a:rPr>
              <a:t>secteur concerné.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9356343" y="4271264"/>
            <a:ext cx="482600" cy="564515"/>
          </a:xfrm>
          <a:custGeom>
            <a:avLst/>
            <a:gdLst/>
            <a:ahLst/>
            <a:cxnLst/>
            <a:rect l="l" t="t" r="r" b="b"/>
            <a:pathLst>
              <a:path w="482600" h="564514">
                <a:moveTo>
                  <a:pt x="241173" y="0"/>
                </a:moveTo>
                <a:lnTo>
                  <a:pt x="241173" y="112902"/>
                </a:lnTo>
                <a:lnTo>
                  <a:pt x="0" y="112902"/>
                </a:lnTo>
                <a:lnTo>
                  <a:pt x="0" y="451485"/>
                </a:lnTo>
                <a:lnTo>
                  <a:pt x="241173" y="451485"/>
                </a:lnTo>
                <a:lnTo>
                  <a:pt x="241173" y="564261"/>
                </a:lnTo>
                <a:lnTo>
                  <a:pt x="482346" y="282194"/>
                </a:lnTo>
                <a:lnTo>
                  <a:pt x="241173" y="0"/>
                </a:lnTo>
                <a:close/>
              </a:path>
            </a:pathLst>
          </a:custGeom>
          <a:solidFill>
            <a:srgbClr val="AFB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0164318" y="2894838"/>
            <a:ext cx="2580640" cy="274256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313690">
              <a:lnSpc>
                <a:spcPct val="91500"/>
              </a:lnSpc>
              <a:spcBef>
                <a:spcPts val="275"/>
              </a:spcBef>
            </a:pP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Selon</a:t>
            </a:r>
            <a:r>
              <a:rPr sz="17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votre</a:t>
            </a:r>
            <a:r>
              <a:rPr sz="17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profil</a:t>
            </a:r>
            <a:r>
              <a:rPr sz="17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et</a:t>
            </a:r>
            <a:r>
              <a:rPr sz="17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votre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situation,</a:t>
            </a:r>
            <a:r>
              <a:rPr sz="17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sz="17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CQP</a:t>
            </a:r>
            <a:r>
              <a:rPr sz="17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20" dirty="0">
                <a:solidFill>
                  <a:srgbClr val="FFFFFF"/>
                </a:solidFill>
                <a:latin typeface="Calibri"/>
                <a:cs typeface="Calibri"/>
              </a:rPr>
              <a:t>vous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permet</a:t>
            </a:r>
            <a:r>
              <a:rPr sz="17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7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50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700">
              <a:latin typeface="Calibri"/>
              <a:cs typeface="Calibri"/>
            </a:endParaRPr>
          </a:p>
          <a:p>
            <a:pPr marL="152400" indent="-142875">
              <a:lnSpc>
                <a:spcPct val="100000"/>
              </a:lnSpc>
              <a:spcBef>
                <a:spcPts val="600"/>
              </a:spcBef>
              <a:buSzPct val="92857"/>
              <a:buFont typeface="Wingdings"/>
              <a:buChar char=""/>
              <a:tabLst>
                <a:tab pos="152400" algn="l"/>
              </a:tabLst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Compléter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votre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parcours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initial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;</a:t>
            </a:r>
            <a:endParaRPr sz="1400">
              <a:latin typeface="Calibri"/>
              <a:cs typeface="Calibri"/>
            </a:endParaRPr>
          </a:p>
          <a:p>
            <a:pPr marL="152400" indent="-142875">
              <a:lnSpc>
                <a:spcPct val="100000"/>
              </a:lnSpc>
              <a:spcBef>
                <a:spcPts val="120"/>
              </a:spcBef>
              <a:buSzPct val="92857"/>
              <a:buFont typeface="Wingdings"/>
              <a:buChar char=""/>
              <a:tabLst>
                <a:tab pos="152400" algn="l"/>
              </a:tabLst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Apprendre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un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nouveau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métier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;</a:t>
            </a:r>
            <a:endParaRPr sz="1400">
              <a:latin typeface="Calibri"/>
              <a:cs typeface="Calibri"/>
            </a:endParaRPr>
          </a:p>
          <a:p>
            <a:pPr marL="152400" indent="-142875">
              <a:lnSpc>
                <a:spcPts val="1614"/>
              </a:lnSpc>
              <a:spcBef>
                <a:spcPts val="110"/>
              </a:spcBef>
              <a:buSzPct val="92857"/>
              <a:buFont typeface="Wingdings"/>
              <a:buChar char=""/>
              <a:tabLst>
                <a:tab pos="152400" algn="l"/>
              </a:tabLst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Vous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insérer</a:t>
            </a:r>
            <a:r>
              <a:rPr sz="14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durablement</a:t>
            </a:r>
            <a:r>
              <a:rPr sz="1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dans</a:t>
            </a:r>
            <a:endParaRPr sz="1400">
              <a:latin typeface="Calibri"/>
              <a:cs typeface="Calibri"/>
            </a:endParaRPr>
          </a:p>
          <a:p>
            <a:pPr marL="127000">
              <a:lnSpc>
                <a:spcPts val="1614"/>
              </a:lnSpc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l’emploi</a:t>
            </a:r>
            <a:r>
              <a:rPr sz="1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;</a:t>
            </a:r>
            <a:endParaRPr sz="1400">
              <a:latin typeface="Calibri"/>
              <a:cs typeface="Calibri"/>
            </a:endParaRPr>
          </a:p>
          <a:p>
            <a:pPr marL="127000" marR="5080" indent="-117475">
              <a:lnSpc>
                <a:spcPct val="91700"/>
              </a:lnSpc>
              <a:spcBef>
                <a:spcPts val="245"/>
              </a:spcBef>
              <a:buSzPct val="92857"/>
              <a:buFont typeface="Wingdings"/>
              <a:buChar char=""/>
              <a:tabLst>
                <a:tab pos="127000" algn="l"/>
                <a:tab pos="152400" algn="l"/>
              </a:tabLst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	Renforcer</a:t>
            </a:r>
            <a:r>
              <a:rPr sz="1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vos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compétences 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votre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qualification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pour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 évoluer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dans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votre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entreprise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ou</a:t>
            </a:r>
            <a:r>
              <a:rPr sz="1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préparer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une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mobilité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 ;</a:t>
            </a:r>
            <a:endParaRPr sz="1400">
              <a:latin typeface="Calibri"/>
              <a:cs typeface="Calibri"/>
            </a:endParaRPr>
          </a:p>
          <a:p>
            <a:pPr marL="152400" indent="-142875">
              <a:lnSpc>
                <a:spcPct val="100000"/>
              </a:lnSpc>
              <a:spcBef>
                <a:spcPts val="110"/>
              </a:spcBef>
              <a:buSzPct val="92857"/>
              <a:buFont typeface="Wingdings"/>
              <a:buChar char=""/>
              <a:tabLst>
                <a:tab pos="152400" algn="l"/>
              </a:tabLst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Renforcer</a:t>
            </a:r>
            <a:r>
              <a:rPr sz="1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votre</a:t>
            </a:r>
            <a:r>
              <a:rPr sz="1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employabilité.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58C9C05C-9F8E-9294-F1FF-1F74408B5C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82429"/>
            <a:ext cx="1438834" cy="58042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21475" y="382612"/>
            <a:ext cx="974914" cy="93907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52094" y="1551559"/>
            <a:ext cx="6111240" cy="939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75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Quels</a:t>
            </a:r>
            <a:r>
              <a:rPr sz="2400" spc="-7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sont</a:t>
            </a:r>
            <a:r>
              <a:rPr sz="24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les</a:t>
            </a:r>
            <a:r>
              <a:rPr sz="24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emplois</a:t>
            </a:r>
            <a:r>
              <a:rPr sz="24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accessibles</a:t>
            </a:r>
            <a:r>
              <a:rPr sz="24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avec</a:t>
            </a:r>
            <a:r>
              <a:rPr sz="24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ce</a:t>
            </a:r>
            <a:r>
              <a:rPr sz="2400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CQP</a:t>
            </a:r>
            <a:r>
              <a:rPr sz="24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?</a:t>
            </a:r>
            <a:endParaRPr sz="24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150"/>
              </a:spcBef>
              <a:buClr>
                <a:srgbClr val="1F3863"/>
              </a:buClr>
              <a:buFont typeface="Wingdings"/>
              <a:buChar char=""/>
              <a:tabLst>
                <a:tab pos="299085" algn="l"/>
                <a:tab pos="901065" algn="l"/>
                <a:tab pos="1774189" algn="l"/>
                <a:tab pos="2155190" algn="l"/>
                <a:tab pos="2688590" algn="l"/>
                <a:tab pos="2946400" algn="l"/>
                <a:tab pos="4277360" algn="l"/>
                <a:tab pos="4743450" algn="l"/>
                <a:tab pos="5813425" algn="l"/>
              </a:tabLst>
            </a:pPr>
            <a:r>
              <a:rPr sz="1800" spc="-10" dirty="0">
                <a:latin typeface="Calibri"/>
                <a:cs typeface="Calibri"/>
              </a:rPr>
              <a:t>Le/la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titulaire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du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CQP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50" dirty="0">
                <a:latin typeface="Calibri"/>
                <a:cs typeface="Calibri"/>
              </a:rPr>
              <a:t>«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Gestionnaire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des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dispositifs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de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2094" y="2465070"/>
            <a:ext cx="6061075" cy="4491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635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formation</a:t>
            </a:r>
            <a:r>
              <a:rPr sz="1800" spc="16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»</a:t>
            </a:r>
            <a:r>
              <a:rPr sz="1800" spc="16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peut</a:t>
            </a:r>
            <a:r>
              <a:rPr sz="1800" spc="16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travailler</a:t>
            </a:r>
            <a:r>
              <a:rPr sz="1800" spc="15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au</a:t>
            </a:r>
            <a:r>
              <a:rPr sz="1800" spc="16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sein</a:t>
            </a:r>
            <a:r>
              <a:rPr sz="1800" spc="16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d’un</a:t>
            </a:r>
            <a:r>
              <a:rPr sz="1800" spc="170" dirty="0"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organisme</a:t>
            </a:r>
            <a:r>
              <a:rPr sz="1800" b="1" spc="165" dirty="0">
                <a:solidFill>
                  <a:srgbClr val="1F3863"/>
                </a:solidFill>
                <a:latin typeface="Calibri"/>
                <a:cs typeface="Calibri"/>
              </a:rPr>
              <a:t>  </a:t>
            </a:r>
            <a:r>
              <a:rPr sz="1800" b="1" spc="-25" dirty="0">
                <a:solidFill>
                  <a:srgbClr val="1F3863"/>
                </a:solidFill>
                <a:latin typeface="Calibri"/>
                <a:cs typeface="Calibri"/>
              </a:rPr>
              <a:t>de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formation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3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d’un</a:t>
            </a:r>
            <a:r>
              <a:rPr sz="1800" spc="345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centre</a:t>
            </a:r>
            <a:r>
              <a:rPr sz="1800" b="1" spc="33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1800" b="1" spc="3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formation</a:t>
            </a:r>
            <a:r>
              <a:rPr sz="1800" b="1" spc="33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d’apprentis</a:t>
            </a:r>
            <a:r>
              <a:rPr sz="1800" b="1" spc="33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(CFA)</a:t>
            </a:r>
            <a:r>
              <a:rPr sz="1800" b="1" spc="33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ou </a:t>
            </a:r>
            <a:r>
              <a:rPr sz="1800" dirty="0">
                <a:latin typeface="Calibri"/>
                <a:cs typeface="Calibri"/>
              </a:rPr>
              <a:t>d’une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entreprise</a:t>
            </a:r>
            <a:r>
              <a:rPr sz="1800" b="1" spc="-8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ayant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une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activité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formation.</a:t>
            </a:r>
            <a:endParaRPr sz="1800" dirty="0">
              <a:latin typeface="Calibri"/>
              <a:cs typeface="Calibri"/>
            </a:endParaRPr>
          </a:p>
          <a:p>
            <a:pPr marL="298450" indent="-285750" algn="just">
              <a:lnSpc>
                <a:spcPct val="100000"/>
              </a:lnSpc>
              <a:spcBef>
                <a:spcPts val="600"/>
              </a:spcBef>
              <a:buClr>
                <a:srgbClr val="1F3863"/>
              </a:buClr>
              <a:buFont typeface="Wingdings"/>
              <a:buChar char=""/>
              <a:tabLst>
                <a:tab pos="298450" algn="l"/>
              </a:tabLst>
            </a:pPr>
            <a:r>
              <a:rPr sz="1800" dirty="0">
                <a:latin typeface="Calibri"/>
                <a:cs typeface="Calibri"/>
              </a:rPr>
              <a:t>Le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Gestionnaire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dispositifs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formation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:</a:t>
            </a:r>
            <a:endParaRPr sz="1800" dirty="0">
              <a:latin typeface="Calibri"/>
              <a:cs typeface="Calibri"/>
            </a:endParaRPr>
          </a:p>
          <a:p>
            <a:pPr marL="552450" marR="5080" lvl="1" indent="-283845" algn="just">
              <a:lnSpc>
                <a:spcPct val="100000"/>
              </a:lnSpc>
              <a:buClr>
                <a:srgbClr val="1F3863"/>
              </a:buClr>
              <a:buFont typeface="Wingdings"/>
              <a:buChar char=""/>
              <a:tabLst>
                <a:tab pos="553720" algn="l"/>
              </a:tabLst>
            </a:pPr>
            <a:r>
              <a:rPr sz="1800" dirty="0">
                <a:latin typeface="Calibri"/>
                <a:cs typeface="Calibri"/>
              </a:rPr>
              <a:t>Participe</a:t>
            </a:r>
            <a:r>
              <a:rPr sz="1800" spc="3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à</a:t>
            </a:r>
            <a:r>
              <a:rPr sz="1800" spc="345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l’accueil</a:t>
            </a:r>
            <a:r>
              <a:rPr sz="1800" b="1" spc="3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et</a:t>
            </a:r>
            <a:r>
              <a:rPr sz="1800" spc="3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à</a:t>
            </a:r>
            <a:r>
              <a:rPr sz="1800" spc="340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l’information</a:t>
            </a:r>
            <a:r>
              <a:rPr sz="1800" b="1" spc="3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des</a:t>
            </a:r>
            <a:r>
              <a:rPr sz="1800" spc="3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publics,</a:t>
            </a:r>
            <a:r>
              <a:rPr sz="1800" spc="3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ainsi 	</a:t>
            </a:r>
            <a:r>
              <a:rPr sz="1800" dirty="0">
                <a:latin typeface="Calibri"/>
                <a:cs typeface="Calibri"/>
              </a:rPr>
              <a:t>qu’à</a:t>
            </a:r>
            <a:r>
              <a:rPr sz="1800" spc="21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la</a:t>
            </a:r>
            <a:r>
              <a:rPr sz="1800" spc="204" dirty="0"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promotion</a:t>
            </a:r>
            <a:r>
              <a:rPr sz="1800" b="1" spc="204" dirty="0">
                <a:solidFill>
                  <a:srgbClr val="1F3863"/>
                </a:solidFill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des</a:t>
            </a:r>
            <a:r>
              <a:rPr sz="1800" spc="204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formations</a:t>
            </a:r>
            <a:r>
              <a:rPr sz="1800" spc="204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proposées</a:t>
            </a:r>
            <a:r>
              <a:rPr sz="1800" spc="204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par</a:t>
            </a:r>
            <a:r>
              <a:rPr sz="1800" spc="200" dirty="0">
                <a:latin typeface="Calibri"/>
                <a:cs typeface="Calibri"/>
              </a:rPr>
              <a:t>  </a:t>
            </a:r>
            <a:r>
              <a:rPr sz="1800" spc="-25" dirty="0">
                <a:latin typeface="Calibri"/>
                <a:cs typeface="Calibri"/>
              </a:rPr>
              <a:t>le 	</a:t>
            </a:r>
            <a:r>
              <a:rPr sz="1800" spc="-10" dirty="0">
                <a:latin typeface="Calibri"/>
                <a:cs typeface="Calibri"/>
              </a:rPr>
              <a:t>prestataire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formation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;</a:t>
            </a:r>
            <a:endParaRPr sz="1800" dirty="0">
              <a:latin typeface="Calibri"/>
              <a:cs typeface="Calibri"/>
            </a:endParaRPr>
          </a:p>
          <a:p>
            <a:pPr marL="553085" lvl="1" indent="-284480" algn="just">
              <a:lnSpc>
                <a:spcPct val="100000"/>
              </a:lnSpc>
              <a:buClr>
                <a:srgbClr val="1F3863"/>
              </a:buClr>
              <a:buFont typeface="Wingdings"/>
              <a:buChar char=""/>
              <a:tabLst>
                <a:tab pos="553085" algn="l"/>
              </a:tabLst>
            </a:pPr>
            <a:r>
              <a:rPr sz="1800" dirty="0">
                <a:latin typeface="Calibri"/>
                <a:cs typeface="Calibri"/>
              </a:rPr>
              <a:t>Assure</a:t>
            </a:r>
            <a:r>
              <a:rPr sz="1800" spc="145" dirty="0"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l’organisation</a:t>
            </a:r>
            <a:r>
              <a:rPr sz="1800" b="1" spc="140" dirty="0">
                <a:solidFill>
                  <a:srgbClr val="1F3863"/>
                </a:solidFill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logistique</a:t>
            </a:r>
            <a:r>
              <a:rPr sz="1800" b="1" spc="140" dirty="0">
                <a:solidFill>
                  <a:srgbClr val="1F3863"/>
                </a:solidFill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et</a:t>
            </a:r>
            <a:r>
              <a:rPr sz="1800" b="1" spc="140" dirty="0">
                <a:solidFill>
                  <a:srgbClr val="1F3863"/>
                </a:solidFill>
                <a:latin typeface="Calibri"/>
                <a:cs typeface="Calibri"/>
              </a:rPr>
              <a:t> 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opérationnelle</a:t>
            </a:r>
            <a:r>
              <a:rPr sz="1800" b="1" spc="140" dirty="0">
                <a:solidFill>
                  <a:srgbClr val="1F3863"/>
                </a:solidFill>
                <a:latin typeface="Calibri"/>
                <a:cs typeface="Calibri"/>
              </a:rPr>
              <a:t>  </a:t>
            </a:r>
            <a:r>
              <a:rPr sz="1800" spc="-25" dirty="0">
                <a:latin typeface="Calibri"/>
                <a:cs typeface="Calibri"/>
              </a:rPr>
              <a:t>des</a:t>
            </a:r>
            <a:endParaRPr sz="1800" dirty="0">
              <a:latin typeface="Calibri"/>
              <a:cs typeface="Calibri"/>
            </a:endParaRPr>
          </a:p>
          <a:p>
            <a:pPr marL="553720" algn="just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prestations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formation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;</a:t>
            </a:r>
            <a:endParaRPr sz="1800" dirty="0">
              <a:latin typeface="Calibri"/>
              <a:cs typeface="Calibri"/>
            </a:endParaRPr>
          </a:p>
          <a:p>
            <a:pPr marL="552450" lvl="1" indent="-283845" algn="just">
              <a:lnSpc>
                <a:spcPct val="100000"/>
              </a:lnSpc>
              <a:spcBef>
                <a:spcPts val="5"/>
              </a:spcBef>
              <a:buClr>
                <a:srgbClr val="1F3863"/>
              </a:buClr>
              <a:buFont typeface="Wingdings"/>
              <a:buChar char=""/>
              <a:tabLst>
                <a:tab pos="552450" algn="l"/>
              </a:tabLst>
            </a:pPr>
            <a:r>
              <a:rPr sz="1800" dirty="0">
                <a:latin typeface="Calibri"/>
                <a:cs typeface="Calibri"/>
              </a:rPr>
              <a:t>Organise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et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gère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le</a:t>
            </a:r>
            <a:r>
              <a:rPr sz="1800" b="1" spc="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suivi</a:t>
            </a:r>
            <a:r>
              <a:rPr sz="1800" b="1" spc="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1F3863"/>
                </a:solidFill>
                <a:latin typeface="Calibri"/>
                <a:cs typeface="Calibri"/>
              </a:rPr>
              <a:t>administratif,</a:t>
            </a:r>
            <a:r>
              <a:rPr sz="1800" b="1" spc="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financier</a:t>
            </a:r>
            <a:r>
              <a:rPr sz="1800" b="1" spc="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et</a:t>
            </a:r>
            <a:r>
              <a:rPr sz="1800" b="1" spc="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1F3863"/>
                </a:solidFill>
                <a:latin typeface="Calibri"/>
                <a:cs typeface="Calibri"/>
              </a:rPr>
              <a:t>qualité</a:t>
            </a:r>
            <a:endParaRPr sz="1800" dirty="0">
              <a:latin typeface="Calibri"/>
              <a:cs typeface="Calibri"/>
            </a:endParaRPr>
          </a:p>
          <a:p>
            <a:pPr marL="553720" algn="just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de la</a:t>
            </a:r>
            <a:r>
              <a:rPr sz="1800" spc="-10" dirty="0">
                <a:latin typeface="Calibri"/>
                <a:cs typeface="Calibri"/>
              </a:rPr>
              <a:t> formation.</a:t>
            </a:r>
            <a:endParaRPr sz="1800" dirty="0">
              <a:latin typeface="Calibri"/>
              <a:cs typeface="Calibri"/>
            </a:endParaRPr>
          </a:p>
          <a:p>
            <a:pPr marL="268605" marR="5080" algn="just">
              <a:lnSpc>
                <a:spcPct val="100000"/>
              </a:lnSpc>
              <a:spcBef>
                <a:spcPts val="2155"/>
              </a:spcBef>
            </a:pPr>
            <a:r>
              <a:rPr sz="1800" i="1" dirty="0">
                <a:latin typeface="Calibri"/>
                <a:cs typeface="Calibri"/>
              </a:rPr>
              <a:t>Ses</a:t>
            </a:r>
            <a:r>
              <a:rPr sz="1800" i="1" spc="-4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missions</a:t>
            </a:r>
            <a:r>
              <a:rPr sz="1800" i="1" spc="-3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sont</a:t>
            </a:r>
            <a:r>
              <a:rPr sz="1800" i="1" spc="-4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variées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:</a:t>
            </a:r>
            <a:r>
              <a:rPr sz="1800" i="1" spc="-3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il/elle</a:t>
            </a:r>
            <a:r>
              <a:rPr sz="1800" i="1" spc="-1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occupe</a:t>
            </a:r>
            <a:r>
              <a:rPr sz="1800" i="1" spc="-4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une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place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centrale,</a:t>
            </a:r>
            <a:r>
              <a:rPr sz="1800" i="1" spc="-45" dirty="0">
                <a:latin typeface="Calibri"/>
                <a:cs typeface="Calibri"/>
              </a:rPr>
              <a:t> </a:t>
            </a:r>
            <a:r>
              <a:rPr sz="1800" i="1" spc="-25" dirty="0">
                <a:latin typeface="Calibri"/>
                <a:cs typeface="Calibri"/>
              </a:rPr>
              <a:t>au </a:t>
            </a:r>
            <a:r>
              <a:rPr sz="1800" i="1" dirty="0">
                <a:latin typeface="Calibri"/>
                <a:cs typeface="Calibri"/>
              </a:rPr>
              <a:t>cœur</a:t>
            </a:r>
            <a:r>
              <a:rPr sz="1800" i="1" spc="65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de</a:t>
            </a:r>
            <a:r>
              <a:rPr sz="1800" i="1" spc="70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l’organisme</a:t>
            </a:r>
            <a:r>
              <a:rPr sz="1800" i="1" spc="65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et</a:t>
            </a:r>
            <a:r>
              <a:rPr sz="1800" i="1" spc="70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assure</a:t>
            </a:r>
            <a:r>
              <a:rPr sz="1800" i="1" spc="75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l’interface</a:t>
            </a:r>
            <a:r>
              <a:rPr sz="1800" i="1" spc="80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avec</a:t>
            </a:r>
            <a:r>
              <a:rPr sz="1800" i="1" spc="70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les</a:t>
            </a:r>
            <a:r>
              <a:rPr sz="1800" i="1" spc="75" dirty="0">
                <a:latin typeface="Calibri"/>
                <a:cs typeface="Calibri"/>
              </a:rPr>
              <a:t>  </a:t>
            </a:r>
            <a:r>
              <a:rPr sz="1800" i="1" spc="-10" dirty="0">
                <a:latin typeface="Calibri"/>
                <a:cs typeface="Calibri"/>
              </a:rPr>
              <a:t>autres </a:t>
            </a:r>
            <a:r>
              <a:rPr sz="1800" i="1" dirty="0">
                <a:latin typeface="Calibri"/>
                <a:cs typeface="Calibri"/>
              </a:rPr>
              <a:t>services</a:t>
            </a:r>
            <a:r>
              <a:rPr sz="1800" i="1" spc="165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de</a:t>
            </a:r>
            <a:r>
              <a:rPr sz="1800" i="1" spc="185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l’entreprise</a:t>
            </a:r>
            <a:r>
              <a:rPr sz="1800" i="1" spc="175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(direction,</a:t>
            </a:r>
            <a:r>
              <a:rPr sz="1800" i="1" spc="175" dirty="0">
                <a:latin typeface="Calibri"/>
                <a:cs typeface="Calibri"/>
              </a:rPr>
              <a:t>  </a:t>
            </a:r>
            <a:r>
              <a:rPr sz="1800" i="1" dirty="0">
                <a:latin typeface="Calibri"/>
                <a:cs typeface="Calibri"/>
              </a:rPr>
              <a:t>équipes</a:t>
            </a:r>
            <a:r>
              <a:rPr sz="1800" i="1" spc="185" dirty="0">
                <a:latin typeface="Calibri"/>
                <a:cs typeface="Calibri"/>
              </a:rPr>
              <a:t>  </a:t>
            </a:r>
            <a:r>
              <a:rPr sz="1800" i="1" spc="-10" dirty="0">
                <a:latin typeface="Calibri"/>
                <a:cs typeface="Calibri"/>
              </a:rPr>
              <a:t>pédagogiques, </a:t>
            </a:r>
            <a:r>
              <a:rPr sz="1800" i="1" dirty="0">
                <a:latin typeface="Calibri"/>
                <a:cs typeface="Calibri"/>
              </a:rPr>
              <a:t>services</a:t>
            </a:r>
            <a:r>
              <a:rPr sz="1800" i="1" spc="-35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administratif</a:t>
            </a:r>
            <a:r>
              <a:rPr sz="1800" i="1" spc="-4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et</a:t>
            </a:r>
            <a:r>
              <a:rPr sz="1800" i="1" spc="-65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financier,</a:t>
            </a:r>
            <a:r>
              <a:rPr sz="1800" i="1" spc="-50" dirty="0">
                <a:latin typeface="Calibri"/>
                <a:cs typeface="Calibri"/>
              </a:rPr>
              <a:t> </a:t>
            </a:r>
            <a:r>
              <a:rPr sz="1800" i="1" spc="-10" dirty="0">
                <a:latin typeface="Calibri"/>
                <a:cs typeface="Calibri"/>
              </a:rPr>
              <a:t>commerciaux…).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1460">
              <a:lnSpc>
                <a:spcPct val="100000"/>
              </a:lnSpc>
              <a:spcBef>
                <a:spcPts val="100"/>
              </a:spcBef>
            </a:pPr>
            <a:r>
              <a:rPr dirty="0"/>
              <a:t>Comment</a:t>
            </a:r>
            <a:r>
              <a:rPr spc="-85" dirty="0"/>
              <a:t> </a:t>
            </a:r>
            <a:r>
              <a:rPr dirty="0"/>
              <a:t>se</a:t>
            </a:r>
            <a:r>
              <a:rPr spc="-60" dirty="0"/>
              <a:t> </a:t>
            </a: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déroule</a:t>
            </a:r>
            <a:r>
              <a:rPr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la</a:t>
            </a:r>
            <a:r>
              <a:rPr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formation</a:t>
            </a:r>
            <a:r>
              <a:rPr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pc="-50" dirty="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879588" y="2097976"/>
            <a:ext cx="5198110" cy="584835"/>
          </a:xfrm>
          <a:prstGeom prst="rect">
            <a:avLst/>
          </a:prstGeom>
          <a:solidFill>
            <a:srgbClr val="1F3863"/>
          </a:solidFill>
        </p:spPr>
        <p:txBody>
          <a:bodyPr vert="horz" wrap="square" lIns="0" tIns="330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60"/>
              </a:spcBef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1/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L’organisme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formation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procède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à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un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repérage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vos</a:t>
            </a:r>
            <a:endParaRPr sz="16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5"/>
              </a:spcBef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acquis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au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regard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du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référentiel</a:t>
            </a:r>
            <a:r>
              <a:rPr sz="16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du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CQP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6036" y="3051263"/>
            <a:ext cx="5161915" cy="831215"/>
          </a:xfrm>
          <a:prstGeom prst="rect">
            <a:avLst/>
          </a:prstGeom>
          <a:solidFill>
            <a:srgbClr val="1F3863"/>
          </a:solidFill>
        </p:spPr>
        <p:txBody>
          <a:bodyPr vert="horz" wrap="square" lIns="0" tIns="33655" rIns="0" bIns="0" rtlCol="0">
            <a:spAutoFit/>
          </a:bodyPr>
          <a:lstStyle/>
          <a:p>
            <a:pPr marL="433705" marR="424180" indent="-1905" algn="ctr">
              <a:lnSpc>
                <a:spcPct val="100000"/>
              </a:lnSpc>
              <a:spcBef>
                <a:spcPts val="265"/>
              </a:spcBef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2/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Il</a:t>
            </a:r>
            <a:r>
              <a:rPr sz="16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définit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avec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vous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un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parcours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formation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individualisé,</a:t>
            </a:r>
            <a:r>
              <a:rPr sz="16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tenant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compte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vos</a:t>
            </a:r>
            <a:r>
              <a:rPr sz="16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expériences antérieures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et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vos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compétences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0245217" y="2665730"/>
            <a:ext cx="466725" cy="381635"/>
            <a:chOff x="10245217" y="2665730"/>
            <a:chExt cx="466725" cy="381635"/>
          </a:xfrm>
        </p:grpSpPr>
        <p:sp>
          <p:nvSpPr>
            <p:cNvPr id="9" name="object 9"/>
            <p:cNvSpPr/>
            <p:nvPr/>
          </p:nvSpPr>
          <p:spPr>
            <a:xfrm>
              <a:off x="10251567" y="2672080"/>
              <a:ext cx="454025" cy="368935"/>
            </a:xfrm>
            <a:custGeom>
              <a:avLst/>
              <a:gdLst/>
              <a:ahLst/>
              <a:cxnLst/>
              <a:rect l="l" t="t" r="r" b="b"/>
              <a:pathLst>
                <a:path w="454025" h="368935">
                  <a:moveTo>
                    <a:pt x="340486" y="0"/>
                  </a:moveTo>
                  <a:lnTo>
                    <a:pt x="113537" y="0"/>
                  </a:lnTo>
                  <a:lnTo>
                    <a:pt x="113537" y="184276"/>
                  </a:lnTo>
                  <a:lnTo>
                    <a:pt x="0" y="184276"/>
                  </a:lnTo>
                  <a:lnTo>
                    <a:pt x="226949" y="368554"/>
                  </a:lnTo>
                  <a:lnTo>
                    <a:pt x="454025" y="184276"/>
                  </a:lnTo>
                  <a:lnTo>
                    <a:pt x="340486" y="184276"/>
                  </a:lnTo>
                  <a:lnTo>
                    <a:pt x="340486" y="0"/>
                  </a:lnTo>
                  <a:close/>
                </a:path>
              </a:pathLst>
            </a:custGeom>
            <a:solidFill>
              <a:srgbClr val="8FAA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51567" y="2672080"/>
              <a:ext cx="454025" cy="368935"/>
            </a:xfrm>
            <a:custGeom>
              <a:avLst/>
              <a:gdLst/>
              <a:ahLst/>
              <a:cxnLst/>
              <a:rect l="l" t="t" r="r" b="b"/>
              <a:pathLst>
                <a:path w="454025" h="368935">
                  <a:moveTo>
                    <a:pt x="0" y="184276"/>
                  </a:moveTo>
                  <a:lnTo>
                    <a:pt x="113537" y="184276"/>
                  </a:lnTo>
                  <a:lnTo>
                    <a:pt x="113537" y="0"/>
                  </a:lnTo>
                  <a:lnTo>
                    <a:pt x="340486" y="0"/>
                  </a:lnTo>
                  <a:lnTo>
                    <a:pt x="340486" y="184276"/>
                  </a:lnTo>
                  <a:lnTo>
                    <a:pt x="454025" y="184276"/>
                  </a:lnTo>
                  <a:lnTo>
                    <a:pt x="226949" y="368554"/>
                  </a:lnTo>
                  <a:lnTo>
                    <a:pt x="0" y="184276"/>
                  </a:lnTo>
                  <a:close/>
                </a:path>
              </a:pathLst>
            </a:custGeom>
            <a:ln w="12699">
              <a:solidFill>
                <a:srgbClr val="8FAAD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916036" y="4264215"/>
            <a:ext cx="5161915" cy="584835"/>
          </a:xfrm>
          <a:prstGeom prst="rect">
            <a:avLst/>
          </a:prstGeom>
          <a:solidFill>
            <a:srgbClr val="1F3863"/>
          </a:solidFill>
        </p:spPr>
        <p:txBody>
          <a:bodyPr vert="horz" wrap="square" lIns="0" tIns="336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65"/>
              </a:spcBef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3/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l’issue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ce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parcours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 de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formation,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vous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participez</a:t>
            </a:r>
            <a:endParaRPr sz="1600" dirty="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aux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«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évaluations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certificatives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 »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16036" y="6244120"/>
            <a:ext cx="5161915" cy="831215"/>
          </a:xfrm>
          <a:prstGeom prst="rect">
            <a:avLst/>
          </a:prstGeom>
          <a:solidFill>
            <a:srgbClr val="1F3863"/>
          </a:solidFill>
        </p:spPr>
        <p:txBody>
          <a:bodyPr vert="horz" wrap="square" lIns="0" tIns="34290" rIns="0" bIns="0" rtlCol="0">
            <a:spAutoFit/>
          </a:bodyPr>
          <a:lstStyle/>
          <a:p>
            <a:pPr marL="151765" marR="144145" indent="-635" algn="ctr">
              <a:lnSpc>
                <a:spcPct val="100000"/>
              </a:lnSpc>
              <a:spcBef>
                <a:spcPts val="270"/>
              </a:spcBef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5/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Si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vous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détenez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compétences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décrites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dans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le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référentiel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certification,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jury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paritaire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vous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délivre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CQP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Gestionnaire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dispositifs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formation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16036" y="5230977"/>
            <a:ext cx="5161915" cy="646430"/>
          </a:xfrm>
          <a:prstGeom prst="rect">
            <a:avLst/>
          </a:prstGeom>
          <a:solidFill>
            <a:srgbClr val="1F3863"/>
          </a:solidFill>
        </p:spPr>
        <p:txBody>
          <a:bodyPr vert="horz" wrap="square" lIns="0" tIns="81280" rIns="0" bIns="0" rtlCol="0">
            <a:spAutoFit/>
          </a:bodyPr>
          <a:lstStyle/>
          <a:p>
            <a:pPr marL="55880" algn="ctr">
              <a:lnSpc>
                <a:spcPct val="100000"/>
              </a:lnSpc>
              <a:spcBef>
                <a:spcPts val="640"/>
              </a:spcBef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4/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Un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jury,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composé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professionnels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du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métier,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évalue</a:t>
            </a:r>
            <a:endParaRPr sz="1600">
              <a:latin typeface="Calibri"/>
              <a:cs typeface="Calibri"/>
            </a:endParaRPr>
          </a:p>
          <a:p>
            <a:pPr marL="5715" algn="ctr">
              <a:lnSpc>
                <a:spcPct val="100000"/>
              </a:lnSpc>
              <a:spcBef>
                <a:spcPts val="105"/>
              </a:spcBef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compétences</a:t>
            </a:r>
            <a:r>
              <a:rPr sz="16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acquises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0245217" y="3869182"/>
            <a:ext cx="466725" cy="381635"/>
            <a:chOff x="10245217" y="3869182"/>
            <a:chExt cx="466725" cy="381635"/>
          </a:xfrm>
        </p:grpSpPr>
        <p:sp>
          <p:nvSpPr>
            <p:cNvPr id="15" name="object 15"/>
            <p:cNvSpPr/>
            <p:nvPr/>
          </p:nvSpPr>
          <p:spPr>
            <a:xfrm>
              <a:off x="10251567" y="3875532"/>
              <a:ext cx="454025" cy="368935"/>
            </a:xfrm>
            <a:custGeom>
              <a:avLst/>
              <a:gdLst/>
              <a:ahLst/>
              <a:cxnLst/>
              <a:rect l="l" t="t" r="r" b="b"/>
              <a:pathLst>
                <a:path w="454025" h="368935">
                  <a:moveTo>
                    <a:pt x="340486" y="0"/>
                  </a:moveTo>
                  <a:lnTo>
                    <a:pt x="113537" y="0"/>
                  </a:lnTo>
                  <a:lnTo>
                    <a:pt x="113537" y="184150"/>
                  </a:lnTo>
                  <a:lnTo>
                    <a:pt x="0" y="184150"/>
                  </a:lnTo>
                  <a:lnTo>
                    <a:pt x="226949" y="368427"/>
                  </a:lnTo>
                  <a:lnTo>
                    <a:pt x="454025" y="184150"/>
                  </a:lnTo>
                  <a:lnTo>
                    <a:pt x="340486" y="184150"/>
                  </a:lnTo>
                  <a:lnTo>
                    <a:pt x="340486" y="0"/>
                  </a:lnTo>
                  <a:close/>
                </a:path>
              </a:pathLst>
            </a:custGeom>
            <a:solidFill>
              <a:srgbClr val="8FAA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51567" y="3875532"/>
              <a:ext cx="454025" cy="368935"/>
            </a:xfrm>
            <a:custGeom>
              <a:avLst/>
              <a:gdLst/>
              <a:ahLst/>
              <a:cxnLst/>
              <a:rect l="l" t="t" r="r" b="b"/>
              <a:pathLst>
                <a:path w="454025" h="368935">
                  <a:moveTo>
                    <a:pt x="0" y="184150"/>
                  </a:moveTo>
                  <a:lnTo>
                    <a:pt x="113537" y="184150"/>
                  </a:lnTo>
                  <a:lnTo>
                    <a:pt x="113537" y="0"/>
                  </a:lnTo>
                  <a:lnTo>
                    <a:pt x="340486" y="0"/>
                  </a:lnTo>
                  <a:lnTo>
                    <a:pt x="340486" y="184150"/>
                  </a:lnTo>
                  <a:lnTo>
                    <a:pt x="454025" y="184150"/>
                  </a:lnTo>
                  <a:lnTo>
                    <a:pt x="226949" y="368427"/>
                  </a:lnTo>
                  <a:lnTo>
                    <a:pt x="0" y="184150"/>
                  </a:lnTo>
                  <a:close/>
                </a:path>
              </a:pathLst>
            </a:custGeom>
            <a:ln w="12700">
              <a:solidFill>
                <a:srgbClr val="8FAAD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10245217" y="4838573"/>
            <a:ext cx="466725" cy="381635"/>
            <a:chOff x="10245217" y="4838573"/>
            <a:chExt cx="466725" cy="381635"/>
          </a:xfrm>
        </p:grpSpPr>
        <p:sp>
          <p:nvSpPr>
            <p:cNvPr id="18" name="object 18"/>
            <p:cNvSpPr/>
            <p:nvPr/>
          </p:nvSpPr>
          <p:spPr>
            <a:xfrm>
              <a:off x="10251567" y="4844923"/>
              <a:ext cx="454025" cy="368935"/>
            </a:xfrm>
            <a:custGeom>
              <a:avLst/>
              <a:gdLst/>
              <a:ahLst/>
              <a:cxnLst/>
              <a:rect l="l" t="t" r="r" b="b"/>
              <a:pathLst>
                <a:path w="454025" h="368935">
                  <a:moveTo>
                    <a:pt x="340486" y="0"/>
                  </a:moveTo>
                  <a:lnTo>
                    <a:pt x="113537" y="0"/>
                  </a:lnTo>
                  <a:lnTo>
                    <a:pt x="113537" y="184277"/>
                  </a:lnTo>
                  <a:lnTo>
                    <a:pt x="0" y="184277"/>
                  </a:lnTo>
                  <a:lnTo>
                    <a:pt x="226949" y="368554"/>
                  </a:lnTo>
                  <a:lnTo>
                    <a:pt x="454025" y="184277"/>
                  </a:lnTo>
                  <a:lnTo>
                    <a:pt x="340486" y="184277"/>
                  </a:lnTo>
                  <a:lnTo>
                    <a:pt x="340486" y="0"/>
                  </a:lnTo>
                  <a:close/>
                </a:path>
              </a:pathLst>
            </a:custGeom>
            <a:solidFill>
              <a:srgbClr val="8FAA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251567" y="4844923"/>
              <a:ext cx="454025" cy="368935"/>
            </a:xfrm>
            <a:custGeom>
              <a:avLst/>
              <a:gdLst/>
              <a:ahLst/>
              <a:cxnLst/>
              <a:rect l="l" t="t" r="r" b="b"/>
              <a:pathLst>
                <a:path w="454025" h="368935">
                  <a:moveTo>
                    <a:pt x="0" y="184277"/>
                  </a:moveTo>
                  <a:lnTo>
                    <a:pt x="113537" y="184277"/>
                  </a:lnTo>
                  <a:lnTo>
                    <a:pt x="113537" y="0"/>
                  </a:lnTo>
                  <a:lnTo>
                    <a:pt x="340486" y="0"/>
                  </a:lnTo>
                  <a:lnTo>
                    <a:pt x="340486" y="184277"/>
                  </a:lnTo>
                  <a:lnTo>
                    <a:pt x="454025" y="184277"/>
                  </a:lnTo>
                  <a:lnTo>
                    <a:pt x="226949" y="368554"/>
                  </a:lnTo>
                  <a:lnTo>
                    <a:pt x="0" y="184277"/>
                  </a:lnTo>
                  <a:close/>
                </a:path>
              </a:pathLst>
            </a:custGeom>
            <a:ln w="12700">
              <a:solidFill>
                <a:srgbClr val="8FAAD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10263505" y="5869304"/>
            <a:ext cx="466725" cy="381635"/>
            <a:chOff x="10263505" y="5869304"/>
            <a:chExt cx="466725" cy="381635"/>
          </a:xfrm>
        </p:grpSpPr>
        <p:sp>
          <p:nvSpPr>
            <p:cNvPr id="21" name="object 21"/>
            <p:cNvSpPr/>
            <p:nvPr/>
          </p:nvSpPr>
          <p:spPr>
            <a:xfrm>
              <a:off x="10269855" y="5875654"/>
              <a:ext cx="454025" cy="368935"/>
            </a:xfrm>
            <a:custGeom>
              <a:avLst/>
              <a:gdLst/>
              <a:ahLst/>
              <a:cxnLst/>
              <a:rect l="l" t="t" r="r" b="b"/>
              <a:pathLst>
                <a:path w="454025" h="368935">
                  <a:moveTo>
                    <a:pt x="340487" y="0"/>
                  </a:moveTo>
                  <a:lnTo>
                    <a:pt x="113411" y="0"/>
                  </a:lnTo>
                  <a:lnTo>
                    <a:pt x="113411" y="184149"/>
                  </a:lnTo>
                  <a:lnTo>
                    <a:pt x="0" y="184149"/>
                  </a:lnTo>
                  <a:lnTo>
                    <a:pt x="226949" y="368426"/>
                  </a:lnTo>
                  <a:lnTo>
                    <a:pt x="453898" y="184149"/>
                  </a:lnTo>
                  <a:lnTo>
                    <a:pt x="340487" y="184149"/>
                  </a:lnTo>
                  <a:lnTo>
                    <a:pt x="340487" y="0"/>
                  </a:lnTo>
                  <a:close/>
                </a:path>
              </a:pathLst>
            </a:custGeom>
            <a:solidFill>
              <a:srgbClr val="8FAA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0269855" y="5875654"/>
              <a:ext cx="454025" cy="368935"/>
            </a:xfrm>
            <a:custGeom>
              <a:avLst/>
              <a:gdLst/>
              <a:ahLst/>
              <a:cxnLst/>
              <a:rect l="l" t="t" r="r" b="b"/>
              <a:pathLst>
                <a:path w="454025" h="368935">
                  <a:moveTo>
                    <a:pt x="0" y="184149"/>
                  </a:moveTo>
                  <a:lnTo>
                    <a:pt x="113411" y="184149"/>
                  </a:lnTo>
                  <a:lnTo>
                    <a:pt x="113411" y="0"/>
                  </a:lnTo>
                  <a:lnTo>
                    <a:pt x="340487" y="0"/>
                  </a:lnTo>
                  <a:lnTo>
                    <a:pt x="340487" y="184149"/>
                  </a:lnTo>
                  <a:lnTo>
                    <a:pt x="453898" y="184149"/>
                  </a:lnTo>
                  <a:lnTo>
                    <a:pt x="226949" y="368426"/>
                  </a:lnTo>
                  <a:lnTo>
                    <a:pt x="0" y="184149"/>
                  </a:lnTo>
                  <a:close/>
                </a:path>
              </a:pathLst>
            </a:custGeom>
            <a:ln w="12700">
              <a:solidFill>
                <a:srgbClr val="8FAAD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F4D4308F-FCB7-7595-1F12-123DDA6B0F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82429"/>
            <a:ext cx="1438834" cy="58042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09036" y="457161"/>
            <a:ext cx="974914" cy="93907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52094" y="1551559"/>
            <a:ext cx="6355080" cy="2463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75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Comment</a:t>
            </a:r>
            <a:r>
              <a:rPr sz="2400" spc="-9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financer</a:t>
            </a:r>
            <a:r>
              <a:rPr sz="24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votre</a:t>
            </a:r>
            <a:r>
              <a:rPr sz="24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libri"/>
                <a:cs typeface="Calibri"/>
              </a:rPr>
              <a:t>parcours</a:t>
            </a:r>
            <a:r>
              <a:rPr sz="24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CQP</a:t>
            </a:r>
            <a:r>
              <a:rPr sz="2400" spc="-7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?</a:t>
            </a:r>
            <a:endParaRPr sz="24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150"/>
              </a:spcBef>
              <a:buFont typeface="Wingdings"/>
              <a:buChar char=""/>
              <a:tabLst>
                <a:tab pos="299085" algn="l"/>
              </a:tabLst>
            </a:pP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Vous</a:t>
            </a:r>
            <a:r>
              <a:rPr sz="1800" b="1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êtes</a:t>
            </a:r>
            <a:r>
              <a:rPr sz="1800" b="1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salarié(e)</a:t>
            </a:r>
            <a:r>
              <a:rPr sz="1800" b="1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spc="-50" dirty="0">
                <a:solidFill>
                  <a:srgbClr val="1F3863"/>
                </a:solidFill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 marL="552450" lvl="1" indent="-283845">
              <a:lnSpc>
                <a:spcPct val="100000"/>
              </a:lnSpc>
              <a:spcBef>
                <a:spcPts val="600"/>
              </a:spcBef>
              <a:buClr>
                <a:srgbClr val="1F3863"/>
              </a:buClr>
              <a:buFont typeface="Wingdings"/>
              <a:buChar char=""/>
              <a:tabLst>
                <a:tab pos="552450" algn="l"/>
              </a:tabLst>
            </a:pPr>
            <a:r>
              <a:rPr sz="1800" spc="-10" dirty="0">
                <a:latin typeface="Calibri"/>
                <a:cs typeface="Calibri"/>
              </a:rPr>
              <a:t>Votre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employeur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peut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financer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parcours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formation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;</a:t>
            </a:r>
            <a:endParaRPr sz="1800">
              <a:latin typeface="Calibri"/>
              <a:cs typeface="Calibri"/>
            </a:endParaRPr>
          </a:p>
          <a:p>
            <a:pPr marL="552450" marR="5080" lvl="1" indent="-283845">
              <a:lnSpc>
                <a:spcPct val="100000"/>
              </a:lnSpc>
              <a:spcBef>
                <a:spcPts val="605"/>
              </a:spcBef>
              <a:buClr>
                <a:srgbClr val="1F3863"/>
              </a:buClr>
              <a:buFont typeface="Wingdings"/>
              <a:buChar char=""/>
              <a:tabLst>
                <a:tab pos="553720" algn="l"/>
                <a:tab pos="1402715" algn="l"/>
                <a:tab pos="2577465" algn="l"/>
                <a:tab pos="2993390" algn="l"/>
                <a:tab pos="4484370" algn="l"/>
                <a:tab pos="5100320" algn="l"/>
                <a:tab pos="5852795" algn="l"/>
              </a:tabLst>
            </a:pPr>
            <a:r>
              <a:rPr sz="1800" spc="-10" dirty="0">
                <a:latin typeface="Calibri"/>
                <a:cs typeface="Calibri"/>
              </a:rPr>
              <a:t>L’OPCO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(opérateur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5" dirty="0">
                <a:latin typeface="Calibri"/>
                <a:cs typeface="Calibri"/>
              </a:rPr>
              <a:t>de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compétences)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0" dirty="0">
                <a:latin typeface="Calibri"/>
                <a:cs typeface="Calibri"/>
              </a:rPr>
              <a:t>dont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10" dirty="0">
                <a:latin typeface="Calibri"/>
                <a:cs typeface="Calibri"/>
              </a:rPr>
              <a:t>relève</a:t>
            </a:r>
            <a:r>
              <a:rPr sz="1800" dirty="0">
                <a:latin typeface="Calibri"/>
                <a:cs typeface="Calibri"/>
              </a:rPr>
              <a:t>	</a:t>
            </a:r>
            <a:r>
              <a:rPr sz="1800" spc="-20" dirty="0">
                <a:latin typeface="Calibri"/>
                <a:cs typeface="Calibri"/>
              </a:rPr>
              <a:t>votre 	</a:t>
            </a:r>
            <a:r>
              <a:rPr sz="1800" dirty="0">
                <a:latin typeface="Calibri"/>
                <a:cs typeface="Calibri"/>
              </a:rPr>
              <a:t>entreprise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peut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participer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au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financement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la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formation.</a:t>
            </a:r>
            <a:endParaRPr sz="1800">
              <a:latin typeface="Calibri"/>
              <a:cs typeface="Calibri"/>
            </a:endParaRPr>
          </a:p>
          <a:p>
            <a:pPr marL="552450" marR="5080" lvl="1" indent="-283845">
              <a:lnSpc>
                <a:spcPct val="100000"/>
              </a:lnSpc>
              <a:buClr>
                <a:srgbClr val="1F3863"/>
              </a:buClr>
              <a:buFont typeface="Wingdings"/>
              <a:buChar char=""/>
              <a:tabLst>
                <a:tab pos="553720" algn="l"/>
              </a:tabLst>
            </a:pPr>
            <a:r>
              <a:rPr sz="1800" dirty="0">
                <a:latin typeface="Calibri"/>
                <a:cs typeface="Calibri"/>
              </a:rPr>
              <a:t>Si</a:t>
            </a:r>
            <a:r>
              <a:rPr sz="1800" spc="1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vous</a:t>
            </a:r>
            <a:r>
              <a:rPr sz="1800" spc="1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travaillez</a:t>
            </a:r>
            <a:r>
              <a:rPr sz="1800" spc="1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déjà</a:t>
            </a:r>
            <a:r>
              <a:rPr sz="1800" spc="1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dans</a:t>
            </a:r>
            <a:r>
              <a:rPr sz="1800" spc="1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</a:t>
            </a:r>
            <a:r>
              <a:rPr sz="1800" spc="20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secteur</a:t>
            </a:r>
            <a:r>
              <a:rPr sz="1800" spc="1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20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la</a:t>
            </a:r>
            <a:r>
              <a:rPr sz="1800" spc="1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formation,</a:t>
            </a:r>
            <a:r>
              <a:rPr sz="1800" spc="18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votre 	</a:t>
            </a:r>
            <a:r>
              <a:rPr sz="1800" dirty="0">
                <a:latin typeface="Calibri"/>
                <a:cs typeface="Calibri"/>
              </a:rPr>
              <a:t>employeur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peut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s’adresser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à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AKTO</a:t>
            </a:r>
            <a:r>
              <a:rPr sz="1800" spc="-20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2094" y="5010658"/>
            <a:ext cx="6357620" cy="190055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98450" indent="-285750" algn="just">
              <a:lnSpc>
                <a:spcPct val="100000"/>
              </a:lnSpc>
              <a:spcBef>
                <a:spcPts val="700"/>
              </a:spcBef>
              <a:buFont typeface="Wingdings"/>
              <a:buChar char=""/>
              <a:tabLst>
                <a:tab pos="298450" algn="l"/>
              </a:tabLst>
            </a:pP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Vous</a:t>
            </a:r>
            <a:r>
              <a:rPr sz="1800" b="1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êtes</a:t>
            </a:r>
            <a:r>
              <a:rPr sz="1800" b="1" spc="-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jeune</a:t>
            </a:r>
            <a:r>
              <a:rPr sz="1800" b="1" spc="-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ou</a:t>
            </a:r>
            <a:r>
              <a:rPr sz="1800" b="1" spc="-2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en</a:t>
            </a:r>
            <a:r>
              <a:rPr sz="1800" b="1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F3863"/>
                </a:solidFill>
                <a:latin typeface="Calibri"/>
                <a:cs typeface="Calibri"/>
              </a:rPr>
              <a:t>recherche</a:t>
            </a:r>
            <a:r>
              <a:rPr sz="1800" b="1" spc="-20" dirty="0">
                <a:solidFill>
                  <a:srgbClr val="1F3863"/>
                </a:solidFill>
                <a:latin typeface="Calibri"/>
                <a:cs typeface="Calibri"/>
              </a:rPr>
              <a:t> d’emploi</a:t>
            </a:r>
            <a:r>
              <a:rPr sz="1800" b="1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spc="-50" dirty="0">
                <a:solidFill>
                  <a:srgbClr val="1F3863"/>
                </a:solidFill>
                <a:latin typeface="Calibri"/>
                <a:cs typeface="Calibri"/>
              </a:rPr>
              <a:t>:</a:t>
            </a:r>
            <a:endParaRPr sz="1800" dirty="0">
              <a:latin typeface="Calibri"/>
              <a:cs typeface="Calibri"/>
            </a:endParaRPr>
          </a:p>
          <a:p>
            <a:pPr marL="552450" marR="5080" lvl="1" indent="-283845" algn="just">
              <a:lnSpc>
                <a:spcPct val="100000"/>
              </a:lnSpc>
              <a:spcBef>
                <a:spcPts val="600"/>
              </a:spcBef>
              <a:buClr>
                <a:srgbClr val="1F3863"/>
              </a:buClr>
              <a:buFont typeface="Wingdings"/>
              <a:buChar char=""/>
              <a:tabLst>
                <a:tab pos="553720" algn="l"/>
              </a:tabLst>
            </a:pPr>
            <a:r>
              <a:rPr sz="1800" dirty="0">
                <a:latin typeface="Calibri"/>
                <a:cs typeface="Calibri"/>
              </a:rPr>
              <a:t>Le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parcours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CQP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peut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être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financé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dans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cadre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d’un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contrat</a:t>
            </a:r>
            <a:r>
              <a:rPr sz="1800" spc="-10" dirty="0">
                <a:solidFill>
                  <a:srgbClr val="0462C1"/>
                </a:solidFill>
                <a:latin typeface="Calibri"/>
                <a:cs typeface="Calibri"/>
              </a:rPr>
              <a:t> 	</a:t>
            </a:r>
            <a:r>
              <a:rPr sz="18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de</a:t>
            </a:r>
            <a:r>
              <a:rPr sz="1800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professionnalisation</a:t>
            </a:r>
            <a:r>
              <a:rPr sz="1800" spc="-10" dirty="0">
                <a:latin typeface="Calibri"/>
                <a:cs typeface="Calibri"/>
              </a:rPr>
              <a:t>,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avec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l’accompagnement </a:t>
            </a:r>
            <a:r>
              <a:rPr sz="1800" dirty="0">
                <a:latin typeface="Calibri"/>
                <a:cs typeface="Calibri"/>
              </a:rPr>
              <a:t>d’un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tuteur</a:t>
            </a:r>
            <a:r>
              <a:rPr sz="1800" spc="-10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;</a:t>
            </a:r>
            <a:endParaRPr sz="1800" dirty="0">
              <a:latin typeface="Calibri"/>
              <a:cs typeface="Calibri"/>
            </a:endParaRPr>
          </a:p>
          <a:p>
            <a:pPr marL="553720" marR="6985" lvl="1" indent="-285115" algn="just">
              <a:lnSpc>
                <a:spcPct val="100000"/>
              </a:lnSpc>
              <a:spcBef>
                <a:spcPts val="600"/>
              </a:spcBef>
              <a:buClr>
                <a:srgbClr val="1F3863"/>
              </a:buClr>
              <a:buFont typeface="Wingdings"/>
              <a:buChar char=""/>
              <a:tabLst>
                <a:tab pos="553720" algn="l"/>
              </a:tabLst>
            </a:pPr>
            <a:r>
              <a:rPr sz="1800" dirty="0">
                <a:latin typeface="Calibri"/>
                <a:cs typeface="Calibri"/>
              </a:rPr>
              <a:t>France</a:t>
            </a:r>
            <a:r>
              <a:rPr sz="1800" spc="17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Travail</a:t>
            </a:r>
            <a:r>
              <a:rPr sz="1800" spc="18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peut</a:t>
            </a:r>
            <a:r>
              <a:rPr sz="1800" spc="17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participer</a:t>
            </a:r>
            <a:r>
              <a:rPr sz="1800" spc="19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au</a:t>
            </a:r>
            <a:r>
              <a:rPr sz="1800" spc="18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financement</a:t>
            </a:r>
            <a:r>
              <a:rPr sz="1800" spc="18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180" dirty="0">
                <a:latin typeface="Calibri"/>
                <a:cs typeface="Calibri"/>
              </a:rPr>
              <a:t>  </a:t>
            </a:r>
            <a:r>
              <a:rPr sz="1800" spc="-10" dirty="0">
                <a:latin typeface="Calibri"/>
                <a:cs typeface="Calibri"/>
              </a:rPr>
              <a:t>votre </a:t>
            </a:r>
            <a:r>
              <a:rPr sz="1800" dirty="0">
                <a:latin typeface="Calibri"/>
                <a:cs typeface="Calibri"/>
              </a:rPr>
              <a:t>formation,</a:t>
            </a:r>
            <a:r>
              <a:rPr sz="1800" spc="18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notamment</a:t>
            </a:r>
            <a:r>
              <a:rPr sz="1800" spc="19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dans</a:t>
            </a:r>
            <a:r>
              <a:rPr sz="1800" spc="190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le</a:t>
            </a:r>
            <a:r>
              <a:rPr sz="1800" spc="19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cadre</a:t>
            </a:r>
            <a:r>
              <a:rPr sz="1800" spc="195" dirty="0">
                <a:latin typeface="Calibri"/>
                <a:cs typeface="Calibri"/>
              </a:rPr>
              <a:t>  </a:t>
            </a:r>
            <a:r>
              <a:rPr sz="1800" dirty="0">
                <a:latin typeface="Calibri"/>
                <a:cs typeface="Calibri"/>
              </a:rPr>
              <a:t>d’une</a:t>
            </a:r>
            <a:r>
              <a:rPr sz="1800" spc="200" dirty="0">
                <a:latin typeface="Calibri"/>
                <a:cs typeface="Calibri"/>
              </a:rPr>
              <a:t>  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préparation</a:t>
            </a:r>
            <a:r>
              <a:rPr sz="1800" spc="-10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opérationnelle</a:t>
            </a:r>
            <a:r>
              <a:rPr sz="1800" u="sng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8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à</a:t>
            </a:r>
            <a:r>
              <a:rPr sz="1800" u="sng" spc="-6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l’emploi</a:t>
            </a:r>
            <a:r>
              <a:rPr sz="1800"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8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individuelle</a:t>
            </a:r>
            <a:r>
              <a:rPr sz="1800" u="sng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(POEI)</a:t>
            </a:r>
            <a:r>
              <a:rPr sz="1800" spc="-10" dirty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solidFill>
                  <a:srgbClr val="001F5F"/>
                </a:solidFill>
                <a:latin typeface="Calibri"/>
                <a:cs typeface="Calibri"/>
              </a:rPr>
              <a:t>Qui</a:t>
            </a:r>
            <a:r>
              <a:rPr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libri"/>
                <a:cs typeface="Calibri"/>
              </a:rPr>
              <a:t>contacter</a:t>
            </a:r>
            <a:r>
              <a:rPr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/>
              <a:t>pour</a:t>
            </a:r>
            <a:r>
              <a:rPr spc="-45" dirty="0"/>
              <a:t> </a:t>
            </a:r>
            <a:r>
              <a:rPr dirty="0"/>
              <a:t>plus</a:t>
            </a:r>
            <a:r>
              <a:rPr spc="-50" dirty="0"/>
              <a:t> </a:t>
            </a:r>
            <a:r>
              <a:rPr spc="-10" dirty="0"/>
              <a:t>d’informations</a:t>
            </a:r>
            <a:r>
              <a:rPr spc="-65" dirty="0"/>
              <a:t> </a:t>
            </a:r>
            <a:r>
              <a:rPr spc="-50" dirty="0">
                <a:solidFill>
                  <a:srgbClr val="000000"/>
                </a:solidFill>
              </a:rPr>
              <a:t>?</a:t>
            </a:r>
          </a:p>
        </p:txBody>
      </p:sp>
      <p:pic>
        <p:nvPicPr>
          <p:cNvPr id="6" name="object 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823971" y="4360022"/>
            <a:ext cx="1542290" cy="487746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7720076" y="2190750"/>
            <a:ext cx="49561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Clr>
                <a:srgbClr val="1F3863"/>
              </a:buClr>
              <a:buFont typeface="Wingdings"/>
              <a:buChar char=""/>
              <a:tabLst>
                <a:tab pos="299085" algn="l"/>
              </a:tabLst>
            </a:pPr>
            <a:r>
              <a:rPr sz="1800" spc="-20" dirty="0">
                <a:latin typeface="Calibri"/>
                <a:cs typeface="Calibri"/>
              </a:rPr>
              <a:t>Rapprochez-</a:t>
            </a:r>
            <a:r>
              <a:rPr sz="1800" dirty="0">
                <a:latin typeface="Calibri"/>
                <a:cs typeface="Calibri"/>
              </a:rPr>
              <a:t>vous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l’un des </a:t>
            </a:r>
            <a:r>
              <a:rPr sz="1800" b="1" spc="-10" dirty="0">
                <a:solidFill>
                  <a:srgbClr val="1F3863"/>
                </a:solidFill>
                <a:latin typeface="Calibri"/>
                <a:cs typeface="Calibri"/>
              </a:rPr>
              <a:t>organismes</a:t>
            </a:r>
            <a:r>
              <a:rPr sz="1800" b="1" spc="-5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1F3863"/>
                </a:solidFill>
                <a:latin typeface="Calibri"/>
                <a:cs typeface="Calibri"/>
              </a:rPr>
              <a:t>habilités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06588" y="2465070"/>
            <a:ext cx="25558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à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réaliser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parcours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CQP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859114"/>
              </p:ext>
            </p:extLst>
          </p:nvPr>
        </p:nvGraphicFramePr>
        <p:xfrm>
          <a:off x="7462646" y="3080766"/>
          <a:ext cx="5785484" cy="26758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2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3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47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14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59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Organisme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habilité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Régions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2419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Contact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Téléphone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E-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mail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92075" marR="1028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i="1" spc="-10" dirty="0">
                          <a:latin typeface="Calibri"/>
                          <a:cs typeface="Calibri"/>
                        </a:rPr>
                        <a:t>ANIM&amp;COM </a:t>
                      </a:r>
                      <a:r>
                        <a:rPr sz="1400" i="1" spc="-30" dirty="0">
                          <a:latin typeface="Calibri"/>
                          <a:cs typeface="Calibri"/>
                        </a:rPr>
                        <a:t>CONSULTANT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400" i="1" spc="-25" dirty="0">
                          <a:latin typeface="Calibri"/>
                          <a:cs typeface="Calibri"/>
                        </a:rPr>
                        <a:t>IDF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 algn="ctr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400" b="1" i="1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lang="fr-FR" sz="1400" b="1" i="1" dirty="0">
                          <a:latin typeface="Calibri"/>
                          <a:cs typeface="Calibri"/>
                        </a:rPr>
                        <a:t>.</a:t>
                      </a:r>
                      <a:endParaRPr sz="1400" b="1" dirty="0">
                        <a:latin typeface="Calibri"/>
                        <a:cs typeface="Calibri"/>
                      </a:endParaRPr>
                    </a:p>
                  </a:txBody>
                  <a:tcPr marL="0" marR="0" marT="1416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70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lang="fr-FR" sz="12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09 88 57 18 59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7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FR" sz="1400" dirty="0" err="1">
                          <a:latin typeface="Times New Roman"/>
                          <a:cs typeface="Times New Roman"/>
                        </a:rPr>
                        <a:t>franck.salvano-lubespere@animetcom.fr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 i="1" spc="-10" dirty="0">
                          <a:latin typeface="Calibri"/>
                          <a:cs typeface="Calibri"/>
                        </a:rPr>
                        <a:t>ARKESYS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i="1" spc="-20" dirty="0">
                          <a:latin typeface="Calibri"/>
                          <a:cs typeface="Calibri"/>
                        </a:rPr>
                        <a:t>AURA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 i="1" dirty="0">
                          <a:latin typeface="Calibri"/>
                          <a:cs typeface="Calibri"/>
                        </a:rPr>
                        <a:t>Mme/M.</a:t>
                      </a:r>
                      <a:r>
                        <a:rPr sz="1400" i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i="1" spc="-50" dirty="0">
                          <a:latin typeface="Calibri"/>
                          <a:cs typeface="Calibri"/>
                        </a:rPr>
                        <a:t>…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 i="1" dirty="0">
                          <a:latin typeface="Calibri"/>
                          <a:cs typeface="Calibri"/>
                        </a:rPr>
                        <a:t>D-</a:t>
                      </a:r>
                      <a:r>
                        <a:rPr sz="1400" i="1" spc="-10" dirty="0">
                          <a:latin typeface="Calibri"/>
                          <a:cs typeface="Calibri"/>
                        </a:rPr>
                        <a:t>CISIF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 i="1" spc="-10" dirty="0">
                          <a:latin typeface="Calibri"/>
                          <a:cs typeface="Calibri"/>
                        </a:rPr>
                        <a:t>Occitanie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 i="1" dirty="0">
                          <a:latin typeface="Calibri"/>
                          <a:cs typeface="Calibri"/>
                        </a:rPr>
                        <a:t>Mme/M.</a:t>
                      </a:r>
                      <a:r>
                        <a:rPr sz="1400" i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i="1" spc="-50" dirty="0">
                          <a:latin typeface="Calibri"/>
                          <a:cs typeface="Calibri"/>
                        </a:rPr>
                        <a:t>…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92075" marR="16002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i="1" spc="-25" dirty="0">
                          <a:latin typeface="Calibri"/>
                          <a:cs typeface="Calibri"/>
                        </a:rPr>
                        <a:t>GEM </a:t>
                      </a:r>
                      <a:r>
                        <a:rPr sz="1400" i="1" spc="-20" dirty="0">
                          <a:latin typeface="Calibri"/>
                          <a:cs typeface="Calibri"/>
                        </a:rPr>
                        <a:t>FORMATION </a:t>
                      </a:r>
                      <a:r>
                        <a:rPr sz="1400" i="1" spc="-10" dirty="0">
                          <a:latin typeface="Calibri"/>
                          <a:cs typeface="Calibri"/>
                        </a:rPr>
                        <a:t>CONSEIL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i="1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400" i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i="1" spc="-10" dirty="0">
                          <a:latin typeface="Calibri"/>
                          <a:cs typeface="Calibri"/>
                        </a:rPr>
                        <a:t>réunion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i="1" dirty="0">
                          <a:latin typeface="Calibri"/>
                          <a:cs typeface="Calibri"/>
                        </a:rPr>
                        <a:t>Mme/M.</a:t>
                      </a:r>
                      <a:r>
                        <a:rPr sz="1400" i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i="1" spc="-50" dirty="0">
                          <a:latin typeface="Calibri"/>
                          <a:cs typeface="Calibri"/>
                        </a:rPr>
                        <a:t>…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object 11"/>
          <p:cNvSpPr txBox="1"/>
          <p:nvPr/>
        </p:nvSpPr>
        <p:spPr>
          <a:xfrm>
            <a:off x="7780781" y="5909564"/>
            <a:ext cx="5132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Avec</a:t>
            </a:r>
            <a:r>
              <a:rPr sz="1800" b="1" i="1" spc="-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le</a:t>
            </a:r>
            <a:r>
              <a:rPr sz="1800" b="1" i="1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CQP</a:t>
            </a:r>
            <a:r>
              <a:rPr sz="1800" b="1" i="1" spc="-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1F3863"/>
                </a:solidFill>
                <a:latin typeface="Calibri"/>
                <a:cs typeface="Calibri"/>
              </a:rPr>
              <a:t>Gestionnaire</a:t>
            </a:r>
            <a:r>
              <a:rPr sz="1800" b="1" i="1" spc="-3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des</a:t>
            </a:r>
            <a:r>
              <a:rPr sz="1800" b="1" i="1" spc="-3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dispositifs</a:t>
            </a:r>
            <a:r>
              <a:rPr sz="1800" b="1" i="1" spc="-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1800" b="1" i="1" spc="-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1F3863"/>
                </a:solidFill>
                <a:latin typeface="Calibri"/>
                <a:cs typeface="Calibri"/>
              </a:rPr>
              <a:t>formation, </a:t>
            </a: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faîtes</a:t>
            </a:r>
            <a:r>
              <a:rPr sz="1800" b="1" i="1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1F3863"/>
                </a:solidFill>
                <a:latin typeface="Calibri"/>
                <a:cs typeface="Calibri"/>
              </a:rPr>
              <a:t>reconnaître</a:t>
            </a:r>
            <a:r>
              <a:rPr sz="1800" b="1" i="1" spc="-5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officiellement</a:t>
            </a:r>
            <a:r>
              <a:rPr sz="1800" b="1" i="1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1F3863"/>
                </a:solidFill>
                <a:latin typeface="Calibri"/>
                <a:cs typeface="Calibri"/>
              </a:rPr>
              <a:t>vos</a:t>
            </a:r>
            <a:r>
              <a:rPr sz="1800" b="1" i="1" spc="-3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1F3863"/>
                </a:solidFill>
                <a:latin typeface="Calibri"/>
                <a:cs typeface="Calibri"/>
              </a:rPr>
              <a:t>compétences</a:t>
            </a:r>
            <a:r>
              <a:rPr sz="1800" b="1" i="1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1800" b="1" i="1" spc="-50" dirty="0">
                <a:solidFill>
                  <a:srgbClr val="1F3863"/>
                </a:solidFill>
                <a:latin typeface="Calibri"/>
                <a:cs typeface="Calibri"/>
              </a:rPr>
              <a:t>!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606809" y="6656524"/>
            <a:ext cx="928369" cy="579755"/>
          </a:xfrm>
          <a:custGeom>
            <a:avLst/>
            <a:gdLst/>
            <a:ahLst/>
            <a:cxnLst/>
            <a:rect l="l" t="t" r="r" b="b"/>
            <a:pathLst>
              <a:path w="928370" h="579754">
                <a:moveTo>
                  <a:pt x="791173" y="33943"/>
                </a:moveTo>
                <a:lnTo>
                  <a:pt x="261284" y="33943"/>
                </a:lnTo>
                <a:lnTo>
                  <a:pt x="113042" y="34527"/>
                </a:lnTo>
                <a:lnTo>
                  <a:pt x="76694" y="47210"/>
                </a:lnTo>
                <a:lnTo>
                  <a:pt x="45585" y="74911"/>
                </a:lnTo>
                <a:lnTo>
                  <a:pt x="21346" y="115138"/>
                </a:lnTo>
                <a:lnTo>
                  <a:pt x="5608" y="165400"/>
                </a:lnTo>
                <a:lnTo>
                  <a:pt x="0" y="223206"/>
                </a:lnTo>
                <a:lnTo>
                  <a:pt x="6143" y="283657"/>
                </a:lnTo>
                <a:lnTo>
                  <a:pt x="23332" y="335710"/>
                </a:lnTo>
                <a:lnTo>
                  <a:pt x="49699" y="376472"/>
                </a:lnTo>
                <a:lnTo>
                  <a:pt x="83380" y="403050"/>
                </a:lnTo>
                <a:lnTo>
                  <a:pt x="122509" y="412552"/>
                </a:lnTo>
                <a:lnTo>
                  <a:pt x="384244" y="412552"/>
                </a:lnTo>
                <a:lnTo>
                  <a:pt x="384245" y="579622"/>
                </a:lnTo>
                <a:lnTo>
                  <a:pt x="495621" y="493303"/>
                </a:lnTo>
                <a:lnTo>
                  <a:pt x="606998" y="493303"/>
                </a:lnTo>
                <a:lnTo>
                  <a:pt x="606998" y="488736"/>
                </a:lnTo>
                <a:lnTo>
                  <a:pt x="428795" y="488736"/>
                </a:lnTo>
                <a:lnTo>
                  <a:pt x="428795" y="368000"/>
                </a:lnTo>
                <a:lnTo>
                  <a:pt x="122509" y="368000"/>
                </a:lnTo>
                <a:lnTo>
                  <a:pt x="94446" y="357561"/>
                </a:lnTo>
                <a:lnTo>
                  <a:pt x="69410" y="328098"/>
                </a:lnTo>
                <a:lnTo>
                  <a:pt x="51434" y="282387"/>
                </a:lnTo>
                <a:lnTo>
                  <a:pt x="44546" y="223206"/>
                </a:lnTo>
                <a:lnTo>
                  <a:pt x="51433" y="164024"/>
                </a:lnTo>
                <a:lnTo>
                  <a:pt x="69410" y="118313"/>
                </a:lnTo>
                <a:lnTo>
                  <a:pt x="94446" y="88850"/>
                </a:lnTo>
                <a:lnTo>
                  <a:pt x="122509" y="78411"/>
                </a:lnTo>
                <a:lnTo>
                  <a:pt x="877379" y="78411"/>
                </a:lnTo>
                <a:lnTo>
                  <a:pt x="868069" y="66374"/>
                </a:lnTo>
                <a:lnTo>
                  <a:pt x="833500" y="42685"/>
                </a:lnTo>
                <a:lnTo>
                  <a:pt x="791173" y="33943"/>
                </a:lnTo>
                <a:close/>
              </a:path>
              <a:path w="928370" h="579754">
                <a:moveTo>
                  <a:pt x="606998" y="493303"/>
                </a:moveTo>
                <a:lnTo>
                  <a:pt x="495621" y="493303"/>
                </a:lnTo>
                <a:lnTo>
                  <a:pt x="606998" y="579622"/>
                </a:lnTo>
                <a:lnTo>
                  <a:pt x="606998" y="493303"/>
                </a:lnTo>
                <a:close/>
              </a:path>
              <a:path w="928370" h="579754">
                <a:moveTo>
                  <a:pt x="495621" y="436944"/>
                </a:moveTo>
                <a:lnTo>
                  <a:pt x="428795" y="488736"/>
                </a:lnTo>
                <a:lnTo>
                  <a:pt x="562447" y="488736"/>
                </a:lnTo>
                <a:lnTo>
                  <a:pt x="495621" y="436944"/>
                </a:lnTo>
                <a:close/>
              </a:path>
              <a:path w="928370" h="579754">
                <a:moveTo>
                  <a:pt x="606998" y="345278"/>
                </a:moveTo>
                <a:lnTo>
                  <a:pt x="562447" y="345278"/>
                </a:lnTo>
                <a:lnTo>
                  <a:pt x="562447" y="488736"/>
                </a:lnTo>
                <a:lnTo>
                  <a:pt x="606998" y="488736"/>
                </a:lnTo>
                <a:lnTo>
                  <a:pt x="606998" y="412552"/>
                </a:lnTo>
                <a:lnTo>
                  <a:pt x="868733" y="412552"/>
                </a:lnTo>
                <a:lnTo>
                  <a:pt x="877421" y="410802"/>
                </a:lnTo>
                <a:lnTo>
                  <a:pt x="884500" y="406029"/>
                </a:lnTo>
                <a:lnTo>
                  <a:pt x="889264" y="398949"/>
                </a:lnTo>
                <a:lnTo>
                  <a:pt x="891008" y="390276"/>
                </a:lnTo>
                <a:lnTo>
                  <a:pt x="889264" y="381607"/>
                </a:lnTo>
                <a:lnTo>
                  <a:pt x="884500" y="374526"/>
                </a:lnTo>
                <a:lnTo>
                  <a:pt x="877421" y="369751"/>
                </a:lnTo>
                <a:lnTo>
                  <a:pt x="868733" y="368000"/>
                </a:lnTo>
                <a:lnTo>
                  <a:pt x="606998" y="368000"/>
                </a:lnTo>
                <a:lnTo>
                  <a:pt x="606998" y="345278"/>
                </a:lnTo>
                <a:close/>
              </a:path>
              <a:path w="928370" h="579754">
                <a:moveTo>
                  <a:pt x="616799" y="312310"/>
                </a:moveTo>
                <a:lnTo>
                  <a:pt x="384244" y="312310"/>
                </a:lnTo>
                <a:lnTo>
                  <a:pt x="384244" y="368000"/>
                </a:lnTo>
                <a:lnTo>
                  <a:pt x="428795" y="368000"/>
                </a:lnTo>
                <a:lnTo>
                  <a:pt x="428795" y="340043"/>
                </a:lnTo>
                <a:lnTo>
                  <a:pt x="606998" y="340043"/>
                </a:lnTo>
                <a:lnTo>
                  <a:pt x="606998" y="316208"/>
                </a:lnTo>
                <a:lnTo>
                  <a:pt x="610395" y="315243"/>
                </a:lnTo>
                <a:lnTo>
                  <a:pt x="613671" y="313934"/>
                </a:lnTo>
                <a:lnTo>
                  <a:pt x="616799" y="312310"/>
                </a:lnTo>
                <a:close/>
              </a:path>
              <a:path w="928370" h="579754">
                <a:moveTo>
                  <a:pt x="807476" y="312310"/>
                </a:moveTo>
                <a:lnTo>
                  <a:pt x="762925" y="312310"/>
                </a:lnTo>
                <a:lnTo>
                  <a:pt x="764091" y="327160"/>
                </a:lnTo>
                <a:lnTo>
                  <a:pt x="767160" y="340043"/>
                </a:lnTo>
                <a:lnTo>
                  <a:pt x="767561" y="341658"/>
                </a:lnTo>
                <a:lnTo>
                  <a:pt x="773138" y="355264"/>
                </a:lnTo>
                <a:lnTo>
                  <a:pt x="780857" y="368000"/>
                </a:lnTo>
                <a:lnTo>
                  <a:pt x="868733" y="368000"/>
                </a:lnTo>
                <a:lnTo>
                  <a:pt x="845779" y="364445"/>
                </a:lnTo>
                <a:lnTo>
                  <a:pt x="826615" y="352793"/>
                </a:lnTo>
                <a:lnTo>
                  <a:pt x="813195" y="334822"/>
                </a:lnTo>
                <a:lnTo>
                  <a:pt x="807476" y="312310"/>
                </a:lnTo>
                <a:close/>
              </a:path>
              <a:path w="928370" h="579754">
                <a:moveTo>
                  <a:pt x="533838" y="344164"/>
                </a:moveTo>
                <a:lnTo>
                  <a:pt x="470339" y="344164"/>
                </a:lnTo>
                <a:lnTo>
                  <a:pt x="477240" y="349483"/>
                </a:lnTo>
                <a:lnTo>
                  <a:pt x="484929" y="353426"/>
                </a:lnTo>
                <a:lnTo>
                  <a:pt x="493227" y="355916"/>
                </a:lnTo>
                <a:lnTo>
                  <a:pt x="501858" y="356862"/>
                </a:lnTo>
                <a:lnTo>
                  <a:pt x="511444" y="355916"/>
                </a:lnTo>
                <a:lnTo>
                  <a:pt x="520542" y="353071"/>
                </a:lnTo>
                <a:lnTo>
                  <a:pt x="528873" y="348447"/>
                </a:lnTo>
                <a:lnTo>
                  <a:pt x="533838" y="344164"/>
                </a:lnTo>
                <a:close/>
              </a:path>
              <a:path w="928370" h="579754">
                <a:moveTo>
                  <a:pt x="606998" y="340043"/>
                </a:moveTo>
                <a:lnTo>
                  <a:pt x="428795" y="340043"/>
                </a:lnTo>
                <a:lnTo>
                  <a:pt x="431375" y="341658"/>
                </a:lnTo>
                <a:lnTo>
                  <a:pt x="434104" y="343041"/>
                </a:lnTo>
                <a:lnTo>
                  <a:pt x="436926" y="344164"/>
                </a:lnTo>
                <a:lnTo>
                  <a:pt x="445170" y="346514"/>
                </a:lnTo>
                <a:lnTo>
                  <a:pt x="453636" y="347297"/>
                </a:lnTo>
                <a:lnTo>
                  <a:pt x="462099" y="346514"/>
                </a:lnTo>
                <a:lnTo>
                  <a:pt x="470339" y="344164"/>
                </a:lnTo>
                <a:lnTo>
                  <a:pt x="533838" y="344164"/>
                </a:lnTo>
                <a:lnTo>
                  <a:pt x="536162" y="342160"/>
                </a:lnTo>
                <a:lnTo>
                  <a:pt x="606998" y="342160"/>
                </a:lnTo>
                <a:lnTo>
                  <a:pt x="606998" y="340043"/>
                </a:lnTo>
                <a:close/>
              </a:path>
              <a:path w="928370" h="579754">
                <a:moveTo>
                  <a:pt x="606998" y="342160"/>
                </a:moveTo>
                <a:lnTo>
                  <a:pt x="536162" y="342160"/>
                </a:lnTo>
                <a:lnTo>
                  <a:pt x="542522" y="344323"/>
                </a:lnTo>
                <a:lnTo>
                  <a:pt x="549089" y="345571"/>
                </a:lnTo>
                <a:lnTo>
                  <a:pt x="555764" y="345893"/>
                </a:lnTo>
                <a:lnTo>
                  <a:pt x="562447" y="345278"/>
                </a:lnTo>
                <a:lnTo>
                  <a:pt x="606998" y="345278"/>
                </a:lnTo>
                <a:lnTo>
                  <a:pt x="606998" y="342160"/>
                </a:lnTo>
                <a:close/>
              </a:path>
              <a:path w="928370" h="579754">
                <a:moveTo>
                  <a:pt x="104635" y="157430"/>
                </a:moveTo>
                <a:lnTo>
                  <a:pt x="84324" y="190425"/>
                </a:lnTo>
                <a:lnTo>
                  <a:pt x="83828" y="196868"/>
                </a:lnTo>
                <a:lnTo>
                  <a:pt x="83706" y="198447"/>
                </a:lnTo>
                <a:lnTo>
                  <a:pt x="83607" y="202908"/>
                </a:lnTo>
                <a:lnTo>
                  <a:pt x="83527" y="206498"/>
                </a:lnTo>
                <a:lnTo>
                  <a:pt x="89465" y="247358"/>
                </a:lnTo>
                <a:lnTo>
                  <a:pt x="89570" y="248076"/>
                </a:lnTo>
                <a:lnTo>
                  <a:pt x="106137" y="281666"/>
                </a:lnTo>
                <a:lnTo>
                  <a:pt x="130890" y="304125"/>
                </a:lnTo>
                <a:lnTo>
                  <a:pt x="161491" y="312310"/>
                </a:lnTo>
                <a:lnTo>
                  <a:pt x="874302" y="312310"/>
                </a:lnTo>
                <a:lnTo>
                  <a:pt x="893730" y="307830"/>
                </a:lnTo>
                <a:lnTo>
                  <a:pt x="911044" y="293180"/>
                </a:lnTo>
                <a:lnTo>
                  <a:pt x="919057" y="276000"/>
                </a:lnTo>
                <a:lnTo>
                  <a:pt x="499408" y="276000"/>
                </a:lnTo>
                <a:lnTo>
                  <a:pt x="461453" y="268360"/>
                </a:lnTo>
                <a:lnTo>
                  <a:pt x="460557" y="267758"/>
                </a:lnTo>
                <a:lnTo>
                  <a:pt x="161491" y="267758"/>
                </a:lnTo>
                <a:lnTo>
                  <a:pt x="149598" y="263120"/>
                </a:lnTo>
                <a:lnTo>
                  <a:pt x="138854" y="250285"/>
                </a:lnTo>
                <a:lnTo>
                  <a:pt x="131075" y="230872"/>
                </a:lnTo>
                <a:lnTo>
                  <a:pt x="128078" y="206498"/>
                </a:lnTo>
                <a:lnTo>
                  <a:pt x="128090" y="198447"/>
                </a:lnTo>
                <a:lnTo>
                  <a:pt x="128811" y="191536"/>
                </a:lnTo>
                <a:lnTo>
                  <a:pt x="130292" y="184790"/>
                </a:lnTo>
                <a:lnTo>
                  <a:pt x="130417" y="184222"/>
                </a:lnTo>
                <a:lnTo>
                  <a:pt x="130538" y="178208"/>
                </a:lnTo>
                <a:lnTo>
                  <a:pt x="130595" y="175368"/>
                </a:lnTo>
                <a:lnTo>
                  <a:pt x="127469" y="167408"/>
                </a:lnTo>
                <a:lnTo>
                  <a:pt x="121585" y="161199"/>
                </a:lnTo>
                <a:lnTo>
                  <a:pt x="113488" y="157603"/>
                </a:lnTo>
                <a:lnTo>
                  <a:pt x="104635" y="157430"/>
                </a:lnTo>
                <a:close/>
              </a:path>
              <a:path w="928370" h="579754">
                <a:moveTo>
                  <a:pt x="640987" y="80416"/>
                </a:moveTo>
                <a:lnTo>
                  <a:pt x="499408" y="80416"/>
                </a:lnTo>
                <a:lnTo>
                  <a:pt x="537472" y="88101"/>
                </a:lnTo>
                <a:lnTo>
                  <a:pt x="568555" y="109058"/>
                </a:lnTo>
                <a:lnTo>
                  <a:pt x="589512" y="140142"/>
                </a:lnTo>
                <a:lnTo>
                  <a:pt x="597196" y="178208"/>
                </a:lnTo>
                <a:lnTo>
                  <a:pt x="589512" y="216273"/>
                </a:lnTo>
                <a:lnTo>
                  <a:pt x="568555" y="247358"/>
                </a:lnTo>
                <a:lnTo>
                  <a:pt x="537406" y="268360"/>
                </a:lnTo>
                <a:lnTo>
                  <a:pt x="537250" y="268360"/>
                </a:lnTo>
                <a:lnTo>
                  <a:pt x="499408" y="276000"/>
                </a:lnTo>
                <a:lnTo>
                  <a:pt x="919057" y="276000"/>
                </a:lnTo>
                <a:lnTo>
                  <a:pt x="922902" y="267758"/>
                </a:lnTo>
                <a:lnTo>
                  <a:pt x="644866" y="267758"/>
                </a:lnTo>
                <a:lnTo>
                  <a:pt x="652330" y="263379"/>
                </a:lnTo>
                <a:lnTo>
                  <a:pt x="670921" y="226439"/>
                </a:lnTo>
                <a:lnTo>
                  <a:pt x="670143" y="217976"/>
                </a:lnTo>
                <a:lnTo>
                  <a:pt x="667809" y="209729"/>
                </a:lnTo>
                <a:lnTo>
                  <a:pt x="673044" y="202908"/>
                </a:lnTo>
                <a:lnTo>
                  <a:pt x="676886" y="195298"/>
                </a:lnTo>
                <a:lnTo>
                  <a:pt x="679253" y="187106"/>
                </a:lnTo>
                <a:lnTo>
                  <a:pt x="680050" y="178653"/>
                </a:lnTo>
                <a:lnTo>
                  <a:pt x="680028" y="178208"/>
                </a:lnTo>
                <a:lnTo>
                  <a:pt x="665359" y="144237"/>
                </a:lnTo>
                <a:lnTo>
                  <a:pt x="668277" y="135032"/>
                </a:lnTo>
                <a:lnTo>
                  <a:pt x="655707" y="92570"/>
                </a:lnTo>
                <a:lnTo>
                  <a:pt x="641413" y="82978"/>
                </a:lnTo>
                <a:lnTo>
                  <a:pt x="641209" y="81428"/>
                </a:lnTo>
                <a:lnTo>
                  <a:pt x="640987" y="80416"/>
                </a:lnTo>
                <a:close/>
              </a:path>
              <a:path w="928370" h="579754">
                <a:moveTo>
                  <a:pt x="203034" y="78411"/>
                </a:moveTo>
                <a:lnTo>
                  <a:pt x="122509" y="78411"/>
                </a:lnTo>
                <a:lnTo>
                  <a:pt x="151535" y="88331"/>
                </a:lnTo>
                <a:lnTo>
                  <a:pt x="174458" y="116018"/>
                </a:lnTo>
                <a:lnTo>
                  <a:pt x="189497" y="158292"/>
                </a:lnTo>
                <a:lnTo>
                  <a:pt x="194904" y="212068"/>
                </a:lnTo>
                <a:lnTo>
                  <a:pt x="194272" y="220769"/>
                </a:lnTo>
                <a:lnTo>
                  <a:pt x="190435" y="239913"/>
                </a:lnTo>
                <a:lnTo>
                  <a:pt x="180479" y="259056"/>
                </a:lnTo>
                <a:lnTo>
                  <a:pt x="161491" y="267758"/>
                </a:lnTo>
                <a:lnTo>
                  <a:pt x="227426" y="267758"/>
                </a:lnTo>
                <a:lnTo>
                  <a:pt x="232580" y="254359"/>
                </a:lnTo>
                <a:lnTo>
                  <a:pt x="236319" y="240536"/>
                </a:lnTo>
                <a:lnTo>
                  <a:pt x="238612" y="226439"/>
                </a:lnTo>
                <a:lnTo>
                  <a:pt x="239455" y="212068"/>
                </a:lnTo>
                <a:lnTo>
                  <a:pt x="236978" y="172193"/>
                </a:lnTo>
                <a:lnTo>
                  <a:pt x="229807" y="136218"/>
                </a:lnTo>
                <a:lnTo>
                  <a:pt x="218357" y="104808"/>
                </a:lnTo>
                <a:lnTo>
                  <a:pt x="203034" y="78411"/>
                </a:lnTo>
                <a:close/>
              </a:path>
              <a:path w="928370" h="579754">
                <a:moveTo>
                  <a:pt x="640410" y="78411"/>
                </a:moveTo>
                <a:lnTo>
                  <a:pt x="362637" y="78411"/>
                </a:lnTo>
                <a:lnTo>
                  <a:pt x="362524" y="79906"/>
                </a:lnTo>
                <a:lnTo>
                  <a:pt x="362424" y="84064"/>
                </a:lnTo>
                <a:lnTo>
                  <a:pt x="362623" y="86690"/>
                </a:lnTo>
                <a:lnTo>
                  <a:pt x="362637" y="86876"/>
                </a:lnTo>
                <a:lnTo>
                  <a:pt x="347193" y="96856"/>
                </a:lnTo>
                <a:lnTo>
                  <a:pt x="337104" y="111467"/>
                </a:lnTo>
                <a:lnTo>
                  <a:pt x="333210" y="128791"/>
                </a:lnTo>
                <a:lnTo>
                  <a:pt x="336352" y="146910"/>
                </a:lnTo>
                <a:lnTo>
                  <a:pt x="331008" y="153858"/>
                </a:lnTo>
                <a:lnTo>
                  <a:pt x="327056" y="161602"/>
                </a:lnTo>
                <a:lnTo>
                  <a:pt x="324578" y="169936"/>
                </a:lnTo>
                <a:lnTo>
                  <a:pt x="323703" y="178208"/>
                </a:lnTo>
                <a:lnTo>
                  <a:pt x="323655" y="178653"/>
                </a:lnTo>
                <a:lnTo>
                  <a:pt x="324609" y="187106"/>
                </a:lnTo>
                <a:lnTo>
                  <a:pt x="324710" y="188005"/>
                </a:lnTo>
                <a:lnTo>
                  <a:pt x="327588" y="196868"/>
                </a:lnTo>
                <a:lnTo>
                  <a:pt x="332176" y="204976"/>
                </a:lnTo>
                <a:lnTo>
                  <a:pt x="338357" y="212068"/>
                </a:lnTo>
                <a:lnTo>
                  <a:pt x="335418" y="221242"/>
                </a:lnTo>
                <a:lnTo>
                  <a:pt x="334438" y="230724"/>
                </a:lnTo>
                <a:lnTo>
                  <a:pt x="335388" y="239913"/>
                </a:lnTo>
                <a:lnTo>
                  <a:pt x="335418" y="240206"/>
                </a:lnTo>
                <a:lnTo>
                  <a:pt x="338357" y="249380"/>
                </a:lnTo>
                <a:lnTo>
                  <a:pt x="341429" y="256582"/>
                </a:lnTo>
                <a:lnTo>
                  <a:pt x="346256" y="262903"/>
                </a:lnTo>
                <a:lnTo>
                  <a:pt x="352391" y="267758"/>
                </a:lnTo>
                <a:lnTo>
                  <a:pt x="460557" y="267758"/>
                </a:lnTo>
                <a:lnTo>
                  <a:pt x="430420" y="247514"/>
                </a:lnTo>
                <a:lnTo>
                  <a:pt x="409434" y="216575"/>
                </a:lnTo>
                <a:lnTo>
                  <a:pt x="401619" y="178653"/>
                </a:lnTo>
                <a:lnTo>
                  <a:pt x="409133" y="140554"/>
                </a:lnTo>
                <a:lnTo>
                  <a:pt x="429950" y="109375"/>
                </a:lnTo>
                <a:lnTo>
                  <a:pt x="460857" y="88331"/>
                </a:lnTo>
                <a:lnTo>
                  <a:pt x="460672" y="88331"/>
                </a:lnTo>
                <a:lnTo>
                  <a:pt x="498962" y="80416"/>
                </a:lnTo>
                <a:lnTo>
                  <a:pt x="640987" y="80416"/>
                </a:lnTo>
                <a:lnTo>
                  <a:pt x="640875" y="79906"/>
                </a:lnTo>
                <a:lnTo>
                  <a:pt x="640410" y="78411"/>
                </a:lnTo>
                <a:close/>
              </a:path>
              <a:path w="928370" h="579754">
                <a:moveTo>
                  <a:pt x="877379" y="78411"/>
                </a:moveTo>
                <a:lnTo>
                  <a:pt x="790769" y="78411"/>
                </a:lnTo>
                <a:lnTo>
                  <a:pt x="821209" y="86690"/>
                </a:lnTo>
                <a:lnTo>
                  <a:pt x="845645" y="108303"/>
                </a:lnTo>
                <a:lnTo>
                  <a:pt x="863990" y="138416"/>
                </a:lnTo>
                <a:lnTo>
                  <a:pt x="876158" y="172193"/>
                </a:lnTo>
                <a:lnTo>
                  <a:pt x="882798" y="209038"/>
                </a:lnTo>
                <a:lnTo>
                  <a:pt x="882825" y="212068"/>
                </a:lnTo>
                <a:lnTo>
                  <a:pt x="882951" y="226101"/>
                </a:lnTo>
                <a:lnTo>
                  <a:pt x="883061" y="238479"/>
                </a:lnTo>
                <a:lnTo>
                  <a:pt x="879408" y="258668"/>
                </a:lnTo>
                <a:lnTo>
                  <a:pt x="874302" y="267758"/>
                </a:lnTo>
                <a:lnTo>
                  <a:pt x="922902" y="267758"/>
                </a:lnTo>
                <a:lnTo>
                  <a:pt x="923468" y="266543"/>
                </a:lnTo>
                <a:lnTo>
                  <a:pt x="928187" y="226439"/>
                </a:lnTo>
                <a:lnTo>
                  <a:pt x="928226" y="226101"/>
                </a:lnTo>
                <a:lnTo>
                  <a:pt x="924554" y="184790"/>
                </a:lnTo>
                <a:lnTo>
                  <a:pt x="913421" y="141609"/>
                </a:lnTo>
                <a:lnTo>
                  <a:pt x="894651" y="100743"/>
                </a:lnTo>
                <a:lnTo>
                  <a:pt x="877379" y="78411"/>
                </a:lnTo>
                <a:close/>
              </a:path>
              <a:path w="928370" h="579754">
                <a:moveTo>
                  <a:pt x="448623" y="10776"/>
                </a:moveTo>
                <a:lnTo>
                  <a:pt x="412928" y="27860"/>
                </a:lnTo>
                <a:lnTo>
                  <a:pt x="408802" y="33943"/>
                </a:lnTo>
                <a:lnTo>
                  <a:pt x="590343" y="33943"/>
                </a:lnTo>
                <a:lnTo>
                  <a:pt x="467331" y="14702"/>
                </a:lnTo>
                <a:lnTo>
                  <a:pt x="458133" y="11757"/>
                </a:lnTo>
                <a:lnTo>
                  <a:pt x="448623" y="10776"/>
                </a:lnTo>
                <a:close/>
              </a:path>
              <a:path w="928370" h="579754">
                <a:moveTo>
                  <a:pt x="501635" y="0"/>
                </a:moveTo>
                <a:lnTo>
                  <a:pt x="492046" y="917"/>
                </a:lnTo>
                <a:lnTo>
                  <a:pt x="482945" y="3755"/>
                </a:lnTo>
                <a:lnTo>
                  <a:pt x="474612" y="8391"/>
                </a:lnTo>
                <a:lnTo>
                  <a:pt x="467331" y="14702"/>
                </a:lnTo>
                <a:lnTo>
                  <a:pt x="571315" y="14702"/>
                </a:lnTo>
                <a:lnTo>
                  <a:pt x="566234" y="12251"/>
                </a:lnTo>
                <a:lnTo>
                  <a:pt x="532821" y="12251"/>
                </a:lnTo>
                <a:lnTo>
                  <a:pt x="525965" y="7083"/>
                </a:lnTo>
                <a:lnTo>
                  <a:pt x="518352" y="3268"/>
                </a:lnTo>
                <a:lnTo>
                  <a:pt x="510299" y="917"/>
                </a:lnTo>
                <a:lnTo>
                  <a:pt x="510522" y="917"/>
                </a:lnTo>
                <a:lnTo>
                  <a:pt x="501635" y="0"/>
                </a:lnTo>
                <a:close/>
              </a:path>
              <a:path w="928370" h="579754">
                <a:moveTo>
                  <a:pt x="549531" y="9000"/>
                </a:moveTo>
                <a:lnTo>
                  <a:pt x="541058" y="9813"/>
                </a:lnTo>
                <a:lnTo>
                  <a:pt x="532821" y="12251"/>
                </a:lnTo>
                <a:lnTo>
                  <a:pt x="566234" y="12251"/>
                </a:lnTo>
                <a:lnTo>
                  <a:pt x="558002" y="9813"/>
                </a:lnTo>
                <a:lnTo>
                  <a:pt x="549531" y="9000"/>
                </a:lnTo>
                <a:close/>
              </a:path>
            </a:pathLst>
          </a:custGeom>
          <a:solidFill>
            <a:srgbClr val="2E54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036507" y="6680162"/>
            <a:ext cx="821055" cy="452120"/>
          </a:xfrm>
          <a:custGeom>
            <a:avLst/>
            <a:gdLst/>
            <a:ahLst/>
            <a:cxnLst/>
            <a:rect l="l" t="t" r="r" b="b"/>
            <a:pathLst>
              <a:path w="821054" h="452120">
                <a:moveTo>
                  <a:pt x="673912" y="238137"/>
                </a:moveTo>
                <a:lnTo>
                  <a:pt x="410375" y="331317"/>
                </a:lnTo>
                <a:lnTo>
                  <a:pt x="146824" y="238137"/>
                </a:lnTo>
                <a:lnTo>
                  <a:pt x="146824" y="348259"/>
                </a:lnTo>
                <a:lnTo>
                  <a:pt x="182727" y="398119"/>
                </a:lnTo>
                <a:lnTo>
                  <a:pt x="223888" y="419442"/>
                </a:lnTo>
                <a:lnTo>
                  <a:pt x="277202" y="436460"/>
                </a:lnTo>
                <a:lnTo>
                  <a:pt x="340194" y="447725"/>
                </a:lnTo>
                <a:lnTo>
                  <a:pt x="410375" y="451802"/>
                </a:lnTo>
                <a:lnTo>
                  <a:pt x="480555" y="447725"/>
                </a:lnTo>
                <a:lnTo>
                  <a:pt x="543534" y="436460"/>
                </a:lnTo>
                <a:lnTo>
                  <a:pt x="596849" y="419442"/>
                </a:lnTo>
                <a:lnTo>
                  <a:pt x="638009" y="398119"/>
                </a:lnTo>
                <a:lnTo>
                  <a:pt x="673912" y="348259"/>
                </a:lnTo>
                <a:lnTo>
                  <a:pt x="673912" y="238137"/>
                </a:lnTo>
                <a:close/>
              </a:path>
              <a:path w="821054" h="452120">
                <a:moveTo>
                  <a:pt x="820750" y="146837"/>
                </a:moveTo>
                <a:lnTo>
                  <a:pt x="410375" y="0"/>
                </a:lnTo>
                <a:lnTo>
                  <a:pt x="0" y="146837"/>
                </a:lnTo>
                <a:lnTo>
                  <a:pt x="52705" y="165658"/>
                </a:lnTo>
                <a:lnTo>
                  <a:pt x="52705" y="338848"/>
                </a:lnTo>
                <a:lnTo>
                  <a:pt x="54190" y="346163"/>
                </a:lnTo>
                <a:lnTo>
                  <a:pt x="58229" y="352145"/>
                </a:lnTo>
                <a:lnTo>
                  <a:pt x="64211" y="356196"/>
                </a:lnTo>
                <a:lnTo>
                  <a:pt x="71526" y="357682"/>
                </a:lnTo>
                <a:lnTo>
                  <a:pt x="78841" y="356196"/>
                </a:lnTo>
                <a:lnTo>
                  <a:pt x="84823" y="352145"/>
                </a:lnTo>
                <a:lnTo>
                  <a:pt x="88861" y="346163"/>
                </a:lnTo>
                <a:lnTo>
                  <a:pt x="90347" y="338848"/>
                </a:lnTo>
                <a:lnTo>
                  <a:pt x="90347" y="178841"/>
                </a:lnTo>
                <a:lnTo>
                  <a:pt x="410375" y="290842"/>
                </a:lnTo>
                <a:lnTo>
                  <a:pt x="820750" y="146837"/>
                </a:lnTo>
                <a:close/>
              </a:path>
            </a:pathLst>
          </a:custGeom>
          <a:solidFill>
            <a:srgbClr val="2E549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object 14"/>
          <p:cNvGrpSpPr/>
          <p:nvPr/>
        </p:nvGrpSpPr>
        <p:grpSpPr>
          <a:xfrm>
            <a:off x="9907850" y="268363"/>
            <a:ext cx="909955" cy="1026160"/>
            <a:chOff x="9907850" y="268363"/>
            <a:chExt cx="909955" cy="1026160"/>
          </a:xfrm>
        </p:grpSpPr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023252" y="622232"/>
              <a:ext cx="230804" cy="23081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0215589" y="1063339"/>
              <a:ext cx="461645" cy="231140"/>
            </a:xfrm>
            <a:custGeom>
              <a:avLst/>
              <a:gdLst/>
              <a:ahLst/>
              <a:cxnLst/>
              <a:rect l="l" t="t" r="r" b="b"/>
              <a:pathLst>
                <a:path w="461645" h="231140">
                  <a:moveTo>
                    <a:pt x="230804" y="0"/>
                  </a:moveTo>
                  <a:lnTo>
                    <a:pt x="182756" y="3947"/>
                  </a:lnTo>
                  <a:lnTo>
                    <a:pt x="105989" y="25033"/>
                  </a:lnTo>
                  <a:lnTo>
                    <a:pt x="49402" y="52042"/>
                  </a:lnTo>
                  <a:lnTo>
                    <a:pt x="13386" y="78525"/>
                  </a:lnTo>
                  <a:lnTo>
                    <a:pt x="0" y="115405"/>
                  </a:lnTo>
                  <a:lnTo>
                    <a:pt x="0" y="230812"/>
                  </a:lnTo>
                  <a:lnTo>
                    <a:pt x="461609" y="230812"/>
                  </a:lnTo>
                  <a:lnTo>
                    <a:pt x="461609" y="115406"/>
                  </a:lnTo>
                  <a:lnTo>
                    <a:pt x="448491" y="78354"/>
                  </a:lnTo>
                  <a:lnTo>
                    <a:pt x="412667" y="51193"/>
                  </a:lnTo>
                  <a:lnTo>
                    <a:pt x="355993" y="24145"/>
                  </a:lnTo>
                  <a:lnTo>
                    <a:pt x="302388" y="9208"/>
                  </a:lnTo>
                  <a:lnTo>
                    <a:pt x="254870" y="1502"/>
                  </a:lnTo>
                  <a:lnTo>
                    <a:pt x="230804" y="0"/>
                  </a:lnTo>
                  <a:close/>
                </a:path>
              </a:pathLst>
            </a:custGeom>
            <a:solidFill>
              <a:srgbClr val="2E54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330992" y="801752"/>
              <a:ext cx="230804" cy="230812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9907841" y="268363"/>
              <a:ext cx="909955" cy="846455"/>
            </a:xfrm>
            <a:custGeom>
              <a:avLst/>
              <a:gdLst/>
              <a:ahLst/>
              <a:cxnLst/>
              <a:rect l="l" t="t" r="r" b="b"/>
              <a:pathLst>
                <a:path w="909954" h="846455">
                  <a:moveTo>
                    <a:pt x="418020" y="764209"/>
                  </a:moveTo>
                  <a:lnTo>
                    <a:pt x="398576" y="739686"/>
                  </a:lnTo>
                  <a:lnTo>
                    <a:pt x="384187" y="712190"/>
                  </a:lnTo>
                  <a:lnTo>
                    <a:pt x="375183" y="682485"/>
                  </a:lnTo>
                  <a:lnTo>
                    <a:pt x="371856" y="651370"/>
                  </a:lnTo>
                  <a:lnTo>
                    <a:pt x="371856" y="646239"/>
                  </a:lnTo>
                  <a:lnTo>
                    <a:pt x="349059" y="637679"/>
                  </a:lnTo>
                  <a:lnTo>
                    <a:pt x="302387" y="624674"/>
                  </a:lnTo>
                  <a:lnTo>
                    <a:pt x="278765" y="620039"/>
                  </a:lnTo>
                  <a:lnTo>
                    <a:pt x="254876" y="616966"/>
                  </a:lnTo>
                  <a:lnTo>
                    <a:pt x="230809" y="615467"/>
                  </a:lnTo>
                  <a:lnTo>
                    <a:pt x="206692" y="616483"/>
                  </a:lnTo>
                  <a:lnTo>
                    <a:pt x="159131" y="624192"/>
                  </a:lnTo>
                  <a:lnTo>
                    <a:pt x="106248" y="641096"/>
                  </a:lnTo>
                  <a:lnTo>
                    <a:pt x="49707" y="668083"/>
                  </a:lnTo>
                  <a:lnTo>
                    <a:pt x="13131" y="693813"/>
                  </a:lnTo>
                  <a:lnTo>
                    <a:pt x="0" y="730872"/>
                  </a:lnTo>
                  <a:lnTo>
                    <a:pt x="0" y="846277"/>
                  </a:lnTo>
                  <a:lnTo>
                    <a:pt x="276974" y="846277"/>
                  </a:lnTo>
                  <a:lnTo>
                    <a:pt x="287540" y="833767"/>
                  </a:lnTo>
                  <a:lnTo>
                    <a:pt x="300050" y="823188"/>
                  </a:lnTo>
                  <a:lnTo>
                    <a:pt x="327748" y="805027"/>
                  </a:lnTo>
                  <a:lnTo>
                    <a:pt x="356730" y="789089"/>
                  </a:lnTo>
                  <a:lnTo>
                    <a:pt x="386867" y="775462"/>
                  </a:lnTo>
                  <a:lnTo>
                    <a:pt x="418020" y="764209"/>
                  </a:lnTo>
                  <a:close/>
                </a:path>
                <a:path w="909954" h="846455">
                  <a:moveTo>
                    <a:pt x="909650" y="27038"/>
                  </a:moveTo>
                  <a:lnTo>
                    <a:pt x="907542" y="16560"/>
                  </a:lnTo>
                  <a:lnTo>
                    <a:pt x="901801" y="7988"/>
                  </a:lnTo>
                  <a:lnTo>
                    <a:pt x="893279" y="2184"/>
                  </a:lnTo>
                  <a:lnTo>
                    <a:pt x="882827" y="0"/>
                  </a:lnTo>
                  <a:lnTo>
                    <a:pt x="727290" y="0"/>
                  </a:lnTo>
                  <a:lnTo>
                    <a:pt x="727290" y="134848"/>
                  </a:lnTo>
                  <a:lnTo>
                    <a:pt x="727290" y="136906"/>
                  </a:lnTo>
                  <a:lnTo>
                    <a:pt x="722604" y="166573"/>
                  </a:lnTo>
                  <a:lnTo>
                    <a:pt x="707961" y="191719"/>
                  </a:lnTo>
                  <a:lnTo>
                    <a:pt x="685355" y="210045"/>
                  </a:lnTo>
                  <a:lnTo>
                    <a:pt x="666902" y="215988"/>
                  </a:lnTo>
                  <a:lnTo>
                    <a:pt x="666902" y="307708"/>
                  </a:lnTo>
                  <a:lnTo>
                    <a:pt x="664870" y="318782"/>
                  </a:lnTo>
                  <a:lnTo>
                    <a:pt x="658964" y="327901"/>
                  </a:lnTo>
                  <a:lnTo>
                    <a:pt x="650074" y="334137"/>
                  </a:lnTo>
                  <a:lnTo>
                    <a:pt x="639089" y="336562"/>
                  </a:lnTo>
                  <a:lnTo>
                    <a:pt x="638429" y="336562"/>
                  </a:lnTo>
                  <a:lnTo>
                    <a:pt x="627354" y="334327"/>
                  </a:lnTo>
                  <a:lnTo>
                    <a:pt x="618312" y="328218"/>
                  </a:lnTo>
                  <a:lnTo>
                    <a:pt x="612216" y="319176"/>
                  </a:lnTo>
                  <a:lnTo>
                    <a:pt x="609981" y="308102"/>
                  </a:lnTo>
                  <a:lnTo>
                    <a:pt x="612216" y="297014"/>
                  </a:lnTo>
                  <a:lnTo>
                    <a:pt x="618312" y="287972"/>
                  </a:lnTo>
                  <a:lnTo>
                    <a:pt x="627367" y="281863"/>
                  </a:lnTo>
                  <a:lnTo>
                    <a:pt x="638441" y="279628"/>
                  </a:lnTo>
                  <a:lnTo>
                    <a:pt x="649630" y="281863"/>
                  </a:lnTo>
                  <a:lnTo>
                    <a:pt x="649490" y="281863"/>
                  </a:lnTo>
                  <a:lnTo>
                    <a:pt x="658431" y="287832"/>
                  </a:lnTo>
                  <a:lnTo>
                    <a:pt x="664552" y="296760"/>
                  </a:lnTo>
                  <a:lnTo>
                    <a:pt x="666902" y="307708"/>
                  </a:lnTo>
                  <a:lnTo>
                    <a:pt x="666902" y="215988"/>
                  </a:lnTo>
                  <a:lnTo>
                    <a:pt x="656767" y="219240"/>
                  </a:lnTo>
                  <a:lnTo>
                    <a:pt x="656767" y="259626"/>
                  </a:lnTo>
                  <a:lnTo>
                    <a:pt x="620229" y="259626"/>
                  </a:lnTo>
                  <a:lnTo>
                    <a:pt x="620229" y="184099"/>
                  </a:lnTo>
                  <a:lnTo>
                    <a:pt x="638429" y="184099"/>
                  </a:lnTo>
                  <a:lnTo>
                    <a:pt x="660019" y="180746"/>
                  </a:lnTo>
                  <a:lnTo>
                    <a:pt x="676516" y="171234"/>
                  </a:lnTo>
                  <a:lnTo>
                    <a:pt x="687044" y="156349"/>
                  </a:lnTo>
                  <a:lnTo>
                    <a:pt x="690143" y="140119"/>
                  </a:lnTo>
                  <a:lnTo>
                    <a:pt x="690753" y="136906"/>
                  </a:lnTo>
                  <a:lnTo>
                    <a:pt x="687070" y="116878"/>
                  </a:lnTo>
                  <a:lnTo>
                    <a:pt x="676376" y="100380"/>
                  </a:lnTo>
                  <a:lnTo>
                    <a:pt x="660273" y="89103"/>
                  </a:lnTo>
                  <a:lnTo>
                    <a:pt x="640372" y="84721"/>
                  </a:lnTo>
                  <a:lnTo>
                    <a:pt x="638429" y="84721"/>
                  </a:lnTo>
                  <a:lnTo>
                    <a:pt x="591731" y="109804"/>
                  </a:lnTo>
                  <a:lnTo>
                    <a:pt x="585978" y="130987"/>
                  </a:lnTo>
                  <a:lnTo>
                    <a:pt x="586054" y="134848"/>
                  </a:lnTo>
                  <a:lnTo>
                    <a:pt x="586244" y="136906"/>
                  </a:lnTo>
                  <a:lnTo>
                    <a:pt x="586244" y="140119"/>
                  </a:lnTo>
                  <a:lnTo>
                    <a:pt x="549706" y="140119"/>
                  </a:lnTo>
                  <a:lnTo>
                    <a:pt x="549706" y="136906"/>
                  </a:lnTo>
                  <a:lnTo>
                    <a:pt x="570712" y="76174"/>
                  </a:lnTo>
                  <a:lnTo>
                    <a:pt x="628523" y="48094"/>
                  </a:lnTo>
                  <a:lnTo>
                    <a:pt x="631825" y="47879"/>
                  </a:lnTo>
                  <a:lnTo>
                    <a:pt x="635139" y="47879"/>
                  </a:lnTo>
                  <a:lnTo>
                    <a:pt x="672706" y="54559"/>
                  </a:lnTo>
                  <a:lnTo>
                    <a:pt x="719988" y="100736"/>
                  </a:lnTo>
                  <a:lnTo>
                    <a:pt x="727290" y="134848"/>
                  </a:lnTo>
                  <a:lnTo>
                    <a:pt x="727290" y="0"/>
                  </a:lnTo>
                  <a:lnTo>
                    <a:pt x="398526" y="0"/>
                  </a:lnTo>
                  <a:lnTo>
                    <a:pt x="388099" y="2184"/>
                  </a:lnTo>
                  <a:lnTo>
                    <a:pt x="379603" y="7988"/>
                  </a:lnTo>
                  <a:lnTo>
                    <a:pt x="373913" y="16560"/>
                  </a:lnTo>
                  <a:lnTo>
                    <a:pt x="371856" y="27038"/>
                  </a:lnTo>
                  <a:lnTo>
                    <a:pt x="371919" y="357593"/>
                  </a:lnTo>
                  <a:lnTo>
                    <a:pt x="373773" y="367728"/>
                  </a:lnTo>
                  <a:lnTo>
                    <a:pt x="379374" y="376402"/>
                  </a:lnTo>
                  <a:lnTo>
                    <a:pt x="387997" y="382447"/>
                  </a:lnTo>
                  <a:lnTo>
                    <a:pt x="388366" y="382447"/>
                  </a:lnTo>
                  <a:lnTo>
                    <a:pt x="398272" y="384644"/>
                  </a:lnTo>
                  <a:lnTo>
                    <a:pt x="475462" y="384644"/>
                  </a:lnTo>
                  <a:lnTo>
                    <a:pt x="475462" y="492874"/>
                  </a:lnTo>
                  <a:lnTo>
                    <a:pt x="581761" y="384644"/>
                  </a:lnTo>
                  <a:lnTo>
                    <a:pt x="882827" y="384644"/>
                  </a:lnTo>
                  <a:lnTo>
                    <a:pt x="893279" y="382447"/>
                  </a:lnTo>
                  <a:lnTo>
                    <a:pt x="901801" y="376631"/>
                  </a:lnTo>
                  <a:lnTo>
                    <a:pt x="907542" y="368058"/>
                  </a:lnTo>
                  <a:lnTo>
                    <a:pt x="909650" y="357593"/>
                  </a:lnTo>
                  <a:lnTo>
                    <a:pt x="909650" y="336562"/>
                  </a:lnTo>
                  <a:lnTo>
                    <a:pt x="909650" y="279628"/>
                  </a:lnTo>
                  <a:lnTo>
                    <a:pt x="909650" y="259626"/>
                  </a:lnTo>
                  <a:lnTo>
                    <a:pt x="909650" y="47879"/>
                  </a:lnTo>
                  <a:lnTo>
                    <a:pt x="909650" y="27038"/>
                  </a:lnTo>
                  <a:close/>
                </a:path>
              </a:pathLst>
            </a:custGeom>
            <a:solidFill>
              <a:srgbClr val="2E54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247584A8-0427-BC1C-ED9C-78C9742DDE6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82429"/>
            <a:ext cx="1438834" cy="58042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666</Words>
  <Application>Microsoft Macintosh PowerPoint</Application>
  <PresentationFormat>Personnalisé</PresentationFormat>
  <Paragraphs>81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 MT</vt:lpstr>
      <vt:lpstr>Calibri</vt:lpstr>
      <vt:lpstr>Calibri Light</vt:lpstr>
      <vt:lpstr>Times New Roman</vt:lpstr>
      <vt:lpstr>Wingdings</vt:lpstr>
      <vt:lpstr>Office Theme</vt:lpstr>
      <vt:lpstr>Le CQP Gestionnaire des dispositifs de formation (GDF) (anciennement CQP Assistant de formation)</vt:lpstr>
      <vt:lpstr>Qu’est-ce que le Certificat de Qualification Professionnelle (CQP) Gestionnaire des dispositifs de formation ?</vt:lpstr>
      <vt:lpstr>Comment se déroule la formation ?</vt:lpstr>
      <vt:lpstr>Qui contacter pour plus d’informations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Microsoft Office User</cp:lastModifiedBy>
  <cp:revision>1</cp:revision>
  <dcterms:created xsi:type="dcterms:W3CDTF">2025-06-04T14:29:13Z</dcterms:created>
  <dcterms:modified xsi:type="dcterms:W3CDTF">2025-06-04T14:33:41Z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2025-04-18T00:00:00Z</vt:filetime>
  </property>
  <property fmtid="{D5CDD505-2E9C-101B-9397-08002B2CF9AE}" pid="3" name="Creator">
    <vt:lpwstr>Microsoft® PowerPoint® pour Microsoft 365</vt:lpwstr>
  </property>
  <property fmtid="{D5CDD505-2E9C-101B-9397-08002B2CF9AE}" pid="4" name="LastSaved">
    <vt:filetime>2025-06-04T00:00:00Z</vt:filetime>
  </property>
  <property fmtid="{D5CDD505-2E9C-101B-9397-08002B2CF9AE}" pid="5" name="Producer">
    <vt:lpwstr>Microsoft® PowerPoint® pour Microsoft 365</vt:lpwstr>
  </property>
</Properties>
</file>